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9" r:id="rId2"/>
    <p:sldMasterId id="2147483757" r:id="rId3"/>
  </p:sldMasterIdLst>
  <p:notesMasterIdLst>
    <p:notesMasterId r:id="rId24"/>
  </p:notesMasterIdLst>
  <p:sldIdLst>
    <p:sldId id="336" r:id="rId4"/>
    <p:sldId id="479" r:id="rId5"/>
    <p:sldId id="481" r:id="rId6"/>
    <p:sldId id="498" r:id="rId7"/>
    <p:sldId id="496" r:id="rId8"/>
    <p:sldId id="502" r:id="rId9"/>
    <p:sldId id="503" r:id="rId10"/>
    <p:sldId id="504" r:id="rId11"/>
    <p:sldId id="505" r:id="rId12"/>
    <p:sldId id="499" r:id="rId13"/>
    <p:sldId id="476" r:id="rId14"/>
    <p:sldId id="477" r:id="rId15"/>
    <p:sldId id="478" r:id="rId16"/>
    <p:sldId id="508" r:id="rId17"/>
    <p:sldId id="506" r:id="rId18"/>
    <p:sldId id="509" r:id="rId19"/>
    <p:sldId id="507" r:id="rId20"/>
    <p:sldId id="467" r:id="rId21"/>
    <p:sldId id="471" r:id="rId22"/>
    <p:sldId id="403" r:id="rId23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9741"/>
    <a:srgbClr val="FFF570"/>
    <a:srgbClr val="FEFFFF"/>
    <a:srgbClr val="97D2FF"/>
    <a:srgbClr val="85CBFF"/>
    <a:srgbClr val="F29833"/>
    <a:srgbClr val="6AC092"/>
    <a:srgbClr val="262626"/>
    <a:srgbClr val="A6A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2683" autoAdjust="0"/>
  </p:normalViewPr>
  <p:slideViewPr>
    <p:cSldViewPr>
      <p:cViewPr>
        <p:scale>
          <a:sx n="157" d="100"/>
          <a:sy n="157" d="100"/>
        </p:scale>
        <p:origin x="88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___3.xlsx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65歲及以上的人口佔總人口的比例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工作表1!$A$2:$A$7</c:f>
              <c:strCache>
                <c:ptCount val="6"/>
                <c:pt idx="0">
                  <c:v>重慶</c:v>
                </c:pt>
                <c:pt idx="1">
                  <c:v>四川</c:v>
                </c:pt>
                <c:pt idx="2">
                  <c:v>江蘇</c:v>
                </c:pt>
                <c:pt idx="3">
                  <c:v>遼寧</c:v>
                </c:pt>
                <c:pt idx="4">
                  <c:v>安徽</c:v>
                </c:pt>
                <c:pt idx="5">
                  <c:v>上海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11.56</c:v>
                </c:pt>
                <c:pt idx="1">
                  <c:v>10.95</c:v>
                </c:pt>
                <c:pt idx="2">
                  <c:v>10.89</c:v>
                </c:pt>
                <c:pt idx="3">
                  <c:v>10.31</c:v>
                </c:pt>
                <c:pt idx="4">
                  <c:v>10.18</c:v>
                </c:pt>
                <c:pt idx="5">
                  <c:v>10.12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4432128"/>
        <c:axId val="52325392"/>
      </c:barChart>
      <c:catAx>
        <c:axId val="5443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325392"/>
        <c:crosses val="autoZero"/>
        <c:auto val="1"/>
        <c:lblAlgn val="ctr"/>
        <c:lblOffset val="100"/>
        <c:noMultiLvlLbl val="0"/>
      </c:catAx>
      <c:valAx>
        <c:axId val="5232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4432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6692962477853"/>
                  <c:y val="-0.28447388142328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337568486542431"/>
                  <c:y val="0.041561082246218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2677326788251"/>
                  <c:y val="0.0013687340668882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JhengHei" charset="-120"/>
                      <a:ea typeface="Microsoft JhengHei" charset="-120"/>
                      <a:cs typeface="Microsoft JhengHei" charset="-120"/>
                    </a:defRPr>
                  </a:pPr>
                  <a:endParaRPr lang="zh-TW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3"/>
                <c:pt idx="0">
                  <c:v>居家養老</c:v>
                </c:pt>
                <c:pt idx="1">
                  <c:v>社區養老</c:v>
                </c:pt>
                <c:pt idx="2">
                  <c:v>機構養老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90.0</c:v>
                </c:pt>
                <c:pt idx="1">
                  <c:v>7.0</c:v>
                </c:pt>
                <c:pt idx="2">
                  <c:v>3.0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工作表1!$B$18</c:f>
              <c:strCache>
                <c:ptCount val="1"/>
                <c:pt idx="0">
                  <c:v>total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3.70928104148686E-17"/>
                  <c:y val="-0.03709323891417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6C3A-4EFA-8AD8-5B3BF72DA05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工作表1!$A$19:$A$27</c:f>
              <c:strCache>
                <c:ptCount val="9"/>
                <c:pt idx="0">
                  <c:v>家務自動化</c:v>
                </c:pt>
                <c:pt idx="1">
                  <c:v>決策智慧化</c:v>
                </c:pt>
                <c:pt idx="2">
                  <c:v>家人居家照護</c:v>
                </c:pt>
                <c:pt idx="3">
                  <c:v>環境自清潔</c:v>
                </c:pt>
                <c:pt idx="4">
                  <c:v>居家安全</c:v>
                </c:pt>
                <c:pt idx="5">
                  <c:v>長者自主生活</c:v>
                </c:pt>
                <c:pt idx="6">
                  <c:v>物品收納數位化</c:v>
                </c:pt>
                <c:pt idx="7">
                  <c:v>家庭衝突的緩衝劑</c:v>
                </c:pt>
                <c:pt idx="8">
                  <c:v>長者遠距照護</c:v>
                </c:pt>
              </c:strCache>
            </c:strRef>
          </c:cat>
          <c:val>
            <c:numRef>
              <c:f>工作表1!$B$19:$B$27</c:f>
              <c:numCache>
                <c:formatCode>0.0%</c:formatCode>
                <c:ptCount val="9"/>
                <c:pt idx="0">
                  <c:v>0.227522935779817</c:v>
                </c:pt>
                <c:pt idx="1">
                  <c:v>0.195107033639144</c:v>
                </c:pt>
                <c:pt idx="2">
                  <c:v>0.153516819571865</c:v>
                </c:pt>
                <c:pt idx="3">
                  <c:v>0.13394495412844</c:v>
                </c:pt>
                <c:pt idx="4">
                  <c:v>0.0972477064220183</c:v>
                </c:pt>
                <c:pt idx="5">
                  <c:v>0.0825688073394496</c:v>
                </c:pt>
                <c:pt idx="6">
                  <c:v>0.0611620795107034</c:v>
                </c:pt>
                <c:pt idx="7">
                  <c:v>0.0434250764525994</c:v>
                </c:pt>
                <c:pt idx="8">
                  <c:v>0.0055045871559633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C3A-4EFA-8AD8-5B3BF72DA05D}"/>
            </c:ext>
          </c:extLst>
        </c:ser>
        <c:ser>
          <c:idx val="1"/>
          <c:order val="1"/>
          <c:tx>
            <c:strRef>
              <c:f>工作表1!$C$18</c:f>
              <c:strCache>
                <c:ptCount val="1"/>
                <c:pt idx="0">
                  <c:v>2015-16 TW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0606980273141123"/>
                  <c:y val="-0.04720957679986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6C3A-4EFA-8AD8-5B3BF72DA05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404653515427415"/>
                  <c:y val="-0.04720957679986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C3A-4EFA-8AD8-5B3BF72DA05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13922403756725"/>
                  <c:y val="0.008913992252785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6C3A-4EFA-8AD8-5B3BF72DA05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0606980273141138"/>
                  <c:y val="-0.04046535154274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6C3A-4EFA-8AD8-5B3BF72DA05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0.00202326757713708"/>
                  <c:y val="-0.02360478839993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6C3A-4EFA-8AD8-5B3BF72DA05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工作表1!$A$19:$A$27</c:f>
              <c:strCache>
                <c:ptCount val="9"/>
                <c:pt idx="0">
                  <c:v>家務自動化</c:v>
                </c:pt>
                <c:pt idx="1">
                  <c:v>決策智慧化</c:v>
                </c:pt>
                <c:pt idx="2">
                  <c:v>家人居家照護</c:v>
                </c:pt>
                <c:pt idx="3">
                  <c:v>環境自清潔</c:v>
                </c:pt>
                <c:pt idx="4">
                  <c:v>居家安全</c:v>
                </c:pt>
                <c:pt idx="5">
                  <c:v>長者自主生活</c:v>
                </c:pt>
                <c:pt idx="6">
                  <c:v>物品收納數位化</c:v>
                </c:pt>
                <c:pt idx="7">
                  <c:v>家庭衝突的緩衝劑</c:v>
                </c:pt>
                <c:pt idx="8">
                  <c:v>長者遠距照護</c:v>
                </c:pt>
              </c:strCache>
            </c:strRef>
          </c:cat>
          <c:val>
            <c:numRef>
              <c:f>工作表1!$C$19:$C$27</c:f>
              <c:numCache>
                <c:formatCode>0.0%</c:formatCode>
                <c:ptCount val="9"/>
                <c:pt idx="0">
                  <c:v>0.160092807424594</c:v>
                </c:pt>
                <c:pt idx="1">
                  <c:v>0.164733178654292</c:v>
                </c:pt>
                <c:pt idx="2">
                  <c:v>0.146171693735499</c:v>
                </c:pt>
                <c:pt idx="3">
                  <c:v>0.139211136890951</c:v>
                </c:pt>
                <c:pt idx="4">
                  <c:v>0.139211136890951</c:v>
                </c:pt>
                <c:pt idx="5">
                  <c:v>0.118329466357309</c:v>
                </c:pt>
                <c:pt idx="6">
                  <c:v>0.0649651972157773</c:v>
                </c:pt>
                <c:pt idx="7">
                  <c:v>0.0556844547563805</c:v>
                </c:pt>
                <c:pt idx="8">
                  <c:v>0.0116009280742459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6C3A-4EFA-8AD8-5B3BF72DA05D}"/>
            </c:ext>
          </c:extLst>
        </c:ser>
        <c:ser>
          <c:idx val="2"/>
          <c:order val="2"/>
          <c:tx>
            <c:strRef>
              <c:f>工作表1!$D$18</c:f>
              <c:strCache>
                <c:ptCount val="1"/>
                <c:pt idx="0">
                  <c:v>2015-16 CN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0.00606980273141123"/>
                  <c:y val="-0.03709323891417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6C3A-4EFA-8AD8-5B3BF72DA05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141628730399596"/>
                  <c:y val="0.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6C3A-4EFA-8AD8-5B3BF72DA05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工作表1!$A$19:$A$27</c:f>
              <c:strCache>
                <c:ptCount val="9"/>
                <c:pt idx="0">
                  <c:v>家務自動化</c:v>
                </c:pt>
                <c:pt idx="1">
                  <c:v>決策智慧化</c:v>
                </c:pt>
                <c:pt idx="2">
                  <c:v>家人居家照護</c:v>
                </c:pt>
                <c:pt idx="3">
                  <c:v>環境自清潔</c:v>
                </c:pt>
                <c:pt idx="4">
                  <c:v>居家安全</c:v>
                </c:pt>
                <c:pt idx="5">
                  <c:v>長者自主生活</c:v>
                </c:pt>
                <c:pt idx="6">
                  <c:v>物品收納數位化</c:v>
                </c:pt>
                <c:pt idx="7">
                  <c:v>家庭衝突的緩衝劑</c:v>
                </c:pt>
                <c:pt idx="8">
                  <c:v>長者遠距照護</c:v>
                </c:pt>
              </c:strCache>
            </c:strRef>
          </c:cat>
          <c:val>
            <c:numRef>
              <c:f>工作表1!$D$19:$D$27</c:f>
              <c:numCache>
                <c:formatCode>0.0%</c:formatCode>
                <c:ptCount val="9"/>
                <c:pt idx="0">
                  <c:v>0.251661129568106</c:v>
                </c:pt>
                <c:pt idx="1">
                  <c:v>0.205980066445183</c:v>
                </c:pt>
                <c:pt idx="2">
                  <c:v>0.156146179401993</c:v>
                </c:pt>
                <c:pt idx="3">
                  <c:v>0.132059800664452</c:v>
                </c:pt>
                <c:pt idx="4">
                  <c:v>0.0822259136212625</c:v>
                </c:pt>
                <c:pt idx="5">
                  <c:v>0.0697674418604651</c:v>
                </c:pt>
                <c:pt idx="6">
                  <c:v>0.0598006644518273</c:v>
                </c:pt>
                <c:pt idx="7">
                  <c:v>0.0390365448504983</c:v>
                </c:pt>
                <c:pt idx="8">
                  <c:v>0.00332225913621262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6C3A-4EFA-8AD8-5B3BF72DA0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6495104"/>
        <c:axId val="506803680"/>
      </c:barChart>
      <c:catAx>
        <c:axId val="50649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6803680"/>
        <c:crosses val="autoZero"/>
        <c:auto val="1"/>
        <c:lblAlgn val="ctr"/>
        <c:lblOffset val="100"/>
        <c:noMultiLvlLbl val="0"/>
      </c:catAx>
      <c:valAx>
        <c:axId val="506803680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5064951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B9B000-1F76-4180-83F6-289E3F50A54E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500D068-E981-45D6-B321-6E3D025B02A0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自主 生活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FF8050E-CC8E-4F32-85E9-DEB02DD58752}" type="parTrans" cxnId="{AB6B37F0-A4B4-4AE2-8740-1D5E48698E2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5BA7889-0C55-45D8-8927-BAC612D06CA4}" type="sibTrans" cxnId="{AB6B37F0-A4B4-4AE2-8740-1D5E48698E2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5B92594-3C37-4E98-9420-EABB1FF3B825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健康 自主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15DDF30-FA23-4D0B-9A32-A8E4C99A1D03}" type="parTrans" cxnId="{6E30FAD1-0E96-480D-9785-88C8269A5837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591C20-C6F2-4E67-921A-2A36F7917116}" type="sibTrans" cxnId="{6E30FAD1-0E96-480D-9785-88C8269A5837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903FA0-503B-49F0-A7BA-D38F328AF310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生活 服務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27C8F1F-1FF1-435A-9ED7-DE1CA22A81C6}" type="parTrans" cxnId="{F05C4591-0AA4-47E0-9C93-C7E869282B0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972744-7C85-4F90-B58C-5F194C601E7D}" type="sibTrans" cxnId="{F05C4591-0AA4-47E0-9C93-C7E869282B0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026CC94-0796-4A33-A6FF-2FC8858EF5C1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生活 提醒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AE88A68-4BE7-4A8D-9F1E-A27FA804FE47}" type="parTrans" cxnId="{DA945B82-8EEA-408D-8D3D-15D309AF8C92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71E5C8-1186-4445-9BBE-500D6D5E986F}" type="sibTrans" cxnId="{DA945B82-8EEA-408D-8D3D-15D309AF8C92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2DCF9A-C4D5-4A3E-9918-99433CEBC4DE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家務 代勞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B8A2DAD-B99E-474A-83FF-9BEF2EB72319}" type="parTrans" cxnId="{A2D21434-07E9-41B3-801E-1BCA230F221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1782BD-ED89-42ED-B035-1F33195E2978}" type="sibTrans" cxnId="{A2D21434-07E9-41B3-801E-1BCA230F221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183735-753F-4790-AAE2-EC1DACD603E2}">
      <dgm:prSet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寂寞 排解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771046-67E5-4BFE-82B5-B0B391026858}" type="parTrans" cxnId="{5F18006E-B4E0-4B8A-8CA9-B4C4C7169EF9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421082-4B76-4A4D-B55B-BD4F3FD82E89}" type="sibTrans" cxnId="{5F18006E-B4E0-4B8A-8CA9-B4C4C7169EF9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C8390A-9323-4914-8900-2E94EABE2169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181F5BD-A28B-4EE2-8202-84C81039166C}" type="parTrans" cxnId="{53EA2381-5252-4B23-A1B4-7E8FEE869B4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D539C80-2443-4616-BD6A-4736588B82D9}" type="sibTrans" cxnId="{53EA2381-5252-4B23-A1B4-7E8FEE869B4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4B63219-5031-4555-BB2C-62A2E8F21E08}" type="pres">
      <dgm:prSet presAssocID="{96B9B000-1F76-4180-83F6-289E3F50A54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E349D72-3651-45D4-949F-09E7248E2EB8}" type="pres">
      <dgm:prSet presAssocID="{C500D068-E981-45D6-B321-6E3D025B02A0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F034E979-0B0B-4A3B-A124-8AB36BEB829C}" type="pres">
      <dgm:prSet presAssocID="{B15DDF30-FA23-4D0B-9A32-A8E4C99A1D03}" presName="parTrans" presStyleLbl="sibTrans2D1" presStyleIdx="0" presStyleCnt="5"/>
      <dgm:spPr/>
      <dgm:t>
        <a:bodyPr/>
        <a:lstStyle/>
        <a:p>
          <a:endParaRPr lang="zh-TW" altLang="en-US"/>
        </a:p>
      </dgm:t>
    </dgm:pt>
    <dgm:pt modelId="{C01C1111-7A49-4B5B-AC33-BA072A7064A6}" type="pres">
      <dgm:prSet presAssocID="{B15DDF30-FA23-4D0B-9A32-A8E4C99A1D03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8D29FC35-1748-4F5A-AB18-410A07B8EB1B}" type="pres">
      <dgm:prSet presAssocID="{A5B92594-3C37-4E98-9420-EABB1FF3B82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69990B-E477-4408-80E8-9187217C4D93}" type="pres">
      <dgm:prSet presAssocID="{927C8F1F-1FF1-435A-9ED7-DE1CA22A81C6}" presName="parTrans" presStyleLbl="sibTrans2D1" presStyleIdx="1" presStyleCnt="5"/>
      <dgm:spPr/>
      <dgm:t>
        <a:bodyPr/>
        <a:lstStyle/>
        <a:p>
          <a:endParaRPr lang="zh-TW" altLang="en-US"/>
        </a:p>
      </dgm:t>
    </dgm:pt>
    <dgm:pt modelId="{919D64D5-0839-4F53-A428-25624CEA0B09}" type="pres">
      <dgm:prSet presAssocID="{927C8F1F-1FF1-435A-9ED7-DE1CA22A81C6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6C3C00B6-B617-44C6-A920-D49D6DC14767}" type="pres">
      <dgm:prSet presAssocID="{E0903FA0-503B-49F0-A7BA-D38F328AF31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854EF2-0E84-4E2B-A69E-81BC43349C4F}" type="pres">
      <dgm:prSet presAssocID="{E8771046-67E5-4BFE-82B5-B0B391026858}" presName="parTrans" presStyleLbl="sibTrans2D1" presStyleIdx="2" presStyleCnt="5"/>
      <dgm:spPr/>
      <dgm:t>
        <a:bodyPr/>
        <a:lstStyle/>
        <a:p>
          <a:endParaRPr lang="zh-TW" altLang="en-US"/>
        </a:p>
      </dgm:t>
    </dgm:pt>
    <dgm:pt modelId="{5F52A683-7DE1-4793-8CC2-2E530D4C4522}" type="pres">
      <dgm:prSet presAssocID="{E8771046-67E5-4BFE-82B5-B0B391026858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77C216F8-8652-445A-9261-2F9A1DDFD940}" type="pres">
      <dgm:prSet presAssocID="{4C183735-753F-4790-AAE2-EC1DACD603E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A9664B-5474-4C72-A9FB-841EBE9C5254}" type="pres">
      <dgm:prSet presAssocID="{5AE88A68-4BE7-4A8D-9F1E-A27FA804FE47}" presName="parTrans" presStyleLbl="sibTrans2D1" presStyleIdx="3" presStyleCnt="5"/>
      <dgm:spPr/>
      <dgm:t>
        <a:bodyPr/>
        <a:lstStyle/>
        <a:p>
          <a:endParaRPr lang="zh-TW" altLang="en-US"/>
        </a:p>
      </dgm:t>
    </dgm:pt>
    <dgm:pt modelId="{3CC7D50B-0F6C-44E5-88CD-63731102F9A6}" type="pres">
      <dgm:prSet presAssocID="{5AE88A68-4BE7-4A8D-9F1E-A27FA804FE47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92D8C0E1-8B4F-4ABB-BAFF-ECA791A742A9}" type="pres">
      <dgm:prSet presAssocID="{9026CC94-0796-4A33-A6FF-2FC8858EF5C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F7478C-1650-44E2-95C2-8A0F468AA81A}" type="pres">
      <dgm:prSet presAssocID="{4B8A2DAD-B99E-474A-83FF-9BEF2EB72319}" presName="parTrans" presStyleLbl="sibTrans2D1" presStyleIdx="4" presStyleCnt="5"/>
      <dgm:spPr/>
      <dgm:t>
        <a:bodyPr/>
        <a:lstStyle/>
        <a:p>
          <a:endParaRPr lang="zh-TW" altLang="en-US"/>
        </a:p>
      </dgm:t>
    </dgm:pt>
    <dgm:pt modelId="{71000563-5E1D-4C39-BAA4-D3DC56D4734C}" type="pres">
      <dgm:prSet presAssocID="{4B8A2DAD-B99E-474A-83FF-9BEF2EB72319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CBD6A46C-C1BD-4C74-86E6-C1D73B234FC1}" type="pres">
      <dgm:prSet presAssocID="{E92DCF9A-C4D5-4A3E-9918-99433CEBC4D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93DF50-BD58-CB4B-9749-F55878EFAD19}" type="presOf" srcId="{927C8F1F-1FF1-435A-9ED7-DE1CA22A81C6}" destId="{EC69990B-E477-4408-80E8-9187217C4D93}" srcOrd="0" destOrd="0" presId="urn:microsoft.com/office/officeart/2005/8/layout/radial5"/>
    <dgm:cxn modelId="{DA945B82-8EEA-408D-8D3D-15D309AF8C92}" srcId="{C500D068-E981-45D6-B321-6E3D025B02A0}" destId="{9026CC94-0796-4A33-A6FF-2FC8858EF5C1}" srcOrd="3" destOrd="0" parTransId="{5AE88A68-4BE7-4A8D-9F1E-A27FA804FE47}" sibTransId="{E671E5C8-1186-4445-9BBE-500D6D5E986F}"/>
    <dgm:cxn modelId="{B4170A24-704C-B542-BA56-4375C5214ABE}" type="presOf" srcId="{E8771046-67E5-4BFE-82B5-B0B391026858}" destId="{5F52A683-7DE1-4793-8CC2-2E530D4C4522}" srcOrd="1" destOrd="0" presId="urn:microsoft.com/office/officeart/2005/8/layout/radial5"/>
    <dgm:cxn modelId="{F05C4591-0AA4-47E0-9C93-C7E869282B0C}" srcId="{C500D068-E981-45D6-B321-6E3D025B02A0}" destId="{E0903FA0-503B-49F0-A7BA-D38F328AF310}" srcOrd="1" destOrd="0" parTransId="{927C8F1F-1FF1-435A-9ED7-DE1CA22A81C6}" sibTransId="{77972744-7C85-4F90-B58C-5F194C601E7D}"/>
    <dgm:cxn modelId="{A3D5D5ED-782E-D44E-B1AF-1779ADE3469F}" type="presOf" srcId="{4B8A2DAD-B99E-474A-83FF-9BEF2EB72319}" destId="{71000563-5E1D-4C39-BAA4-D3DC56D4734C}" srcOrd="1" destOrd="0" presId="urn:microsoft.com/office/officeart/2005/8/layout/radial5"/>
    <dgm:cxn modelId="{5F18006E-B4E0-4B8A-8CA9-B4C4C7169EF9}" srcId="{C500D068-E981-45D6-B321-6E3D025B02A0}" destId="{4C183735-753F-4790-AAE2-EC1DACD603E2}" srcOrd="2" destOrd="0" parTransId="{E8771046-67E5-4BFE-82B5-B0B391026858}" sibTransId="{35421082-4B76-4A4D-B55B-BD4F3FD82E89}"/>
    <dgm:cxn modelId="{92A12BE4-E4C6-9F43-A2E2-5BE5B3279EAE}" type="presOf" srcId="{4C183735-753F-4790-AAE2-EC1DACD603E2}" destId="{77C216F8-8652-445A-9261-2F9A1DDFD940}" srcOrd="0" destOrd="0" presId="urn:microsoft.com/office/officeart/2005/8/layout/radial5"/>
    <dgm:cxn modelId="{AB6B37F0-A4B4-4AE2-8740-1D5E48698E2C}" srcId="{96B9B000-1F76-4180-83F6-289E3F50A54E}" destId="{C500D068-E981-45D6-B321-6E3D025B02A0}" srcOrd="0" destOrd="0" parTransId="{9FF8050E-CC8E-4F32-85E9-DEB02DD58752}" sibTransId="{B5BA7889-0C55-45D8-8927-BAC612D06CA4}"/>
    <dgm:cxn modelId="{6E30FAD1-0E96-480D-9785-88C8269A5837}" srcId="{C500D068-E981-45D6-B321-6E3D025B02A0}" destId="{A5B92594-3C37-4E98-9420-EABB1FF3B825}" srcOrd="0" destOrd="0" parTransId="{B15DDF30-FA23-4D0B-9A32-A8E4C99A1D03}" sibTransId="{CB591C20-C6F2-4E67-921A-2A36F7917116}"/>
    <dgm:cxn modelId="{85CE3FF8-5D02-4446-BB3A-DA18A5406BAF}" type="presOf" srcId="{C500D068-E981-45D6-B321-6E3D025B02A0}" destId="{BE349D72-3651-45D4-949F-09E7248E2EB8}" srcOrd="0" destOrd="0" presId="urn:microsoft.com/office/officeart/2005/8/layout/radial5"/>
    <dgm:cxn modelId="{694F7D0F-0581-8540-8139-DB0C3B726872}" type="presOf" srcId="{9026CC94-0796-4A33-A6FF-2FC8858EF5C1}" destId="{92D8C0E1-8B4F-4ABB-BAFF-ECA791A742A9}" srcOrd="0" destOrd="0" presId="urn:microsoft.com/office/officeart/2005/8/layout/radial5"/>
    <dgm:cxn modelId="{BDCA8887-C7C6-E74D-B676-80F941E9FEAE}" type="presOf" srcId="{E8771046-67E5-4BFE-82B5-B0B391026858}" destId="{D9854EF2-0E84-4E2B-A69E-81BC43349C4F}" srcOrd="0" destOrd="0" presId="urn:microsoft.com/office/officeart/2005/8/layout/radial5"/>
    <dgm:cxn modelId="{5C1035EF-DD6B-F84A-B64D-1B94718D765D}" type="presOf" srcId="{B15DDF30-FA23-4D0B-9A32-A8E4C99A1D03}" destId="{F034E979-0B0B-4A3B-A124-8AB36BEB829C}" srcOrd="0" destOrd="0" presId="urn:microsoft.com/office/officeart/2005/8/layout/radial5"/>
    <dgm:cxn modelId="{95F76680-2DD2-DD4E-A302-C831F1AE08FA}" type="presOf" srcId="{927C8F1F-1FF1-435A-9ED7-DE1CA22A81C6}" destId="{919D64D5-0839-4F53-A428-25624CEA0B09}" srcOrd="1" destOrd="0" presId="urn:microsoft.com/office/officeart/2005/8/layout/radial5"/>
    <dgm:cxn modelId="{63A189BB-E6EA-4F42-99FB-8F8F231BB69D}" type="presOf" srcId="{5AE88A68-4BE7-4A8D-9F1E-A27FA804FE47}" destId="{FBA9664B-5474-4C72-A9FB-841EBE9C5254}" srcOrd="0" destOrd="0" presId="urn:microsoft.com/office/officeart/2005/8/layout/radial5"/>
    <dgm:cxn modelId="{9AB05274-01BC-744D-B465-C516FA244BB6}" type="presOf" srcId="{E92DCF9A-C4D5-4A3E-9918-99433CEBC4DE}" destId="{CBD6A46C-C1BD-4C74-86E6-C1D73B234FC1}" srcOrd="0" destOrd="0" presId="urn:microsoft.com/office/officeart/2005/8/layout/radial5"/>
    <dgm:cxn modelId="{CF1EB77B-7C59-184D-BEDA-EF245077DEB8}" type="presOf" srcId="{A5B92594-3C37-4E98-9420-EABB1FF3B825}" destId="{8D29FC35-1748-4F5A-AB18-410A07B8EB1B}" srcOrd="0" destOrd="0" presId="urn:microsoft.com/office/officeart/2005/8/layout/radial5"/>
    <dgm:cxn modelId="{E52AA75B-1040-4941-951F-897C9692A560}" type="presOf" srcId="{96B9B000-1F76-4180-83F6-289E3F50A54E}" destId="{04B63219-5031-4555-BB2C-62A2E8F21E08}" srcOrd="0" destOrd="0" presId="urn:microsoft.com/office/officeart/2005/8/layout/radial5"/>
    <dgm:cxn modelId="{A2D21434-07E9-41B3-801E-1BCA230F2216}" srcId="{C500D068-E981-45D6-B321-6E3D025B02A0}" destId="{E92DCF9A-C4D5-4A3E-9918-99433CEBC4DE}" srcOrd="4" destOrd="0" parTransId="{4B8A2DAD-B99E-474A-83FF-9BEF2EB72319}" sibTransId="{D71782BD-ED89-42ED-B035-1F33195E2978}"/>
    <dgm:cxn modelId="{F42BB3BD-C599-CB4E-9952-8564818E0A8E}" type="presOf" srcId="{E0903FA0-503B-49F0-A7BA-D38F328AF310}" destId="{6C3C00B6-B617-44C6-A920-D49D6DC14767}" srcOrd="0" destOrd="0" presId="urn:microsoft.com/office/officeart/2005/8/layout/radial5"/>
    <dgm:cxn modelId="{53EA2381-5252-4B23-A1B4-7E8FEE869B48}" srcId="{96B9B000-1F76-4180-83F6-289E3F50A54E}" destId="{32C8390A-9323-4914-8900-2E94EABE2169}" srcOrd="1" destOrd="0" parTransId="{F181F5BD-A28B-4EE2-8202-84C81039166C}" sibTransId="{AD539C80-2443-4616-BD6A-4736588B82D9}"/>
    <dgm:cxn modelId="{D3C441A2-2940-B64E-A97E-9300FB9FDF45}" type="presOf" srcId="{5AE88A68-4BE7-4A8D-9F1E-A27FA804FE47}" destId="{3CC7D50B-0F6C-44E5-88CD-63731102F9A6}" srcOrd="1" destOrd="0" presId="urn:microsoft.com/office/officeart/2005/8/layout/radial5"/>
    <dgm:cxn modelId="{F510C807-D334-9F46-B31D-123C00EE3232}" type="presOf" srcId="{4B8A2DAD-B99E-474A-83FF-9BEF2EB72319}" destId="{9DF7478C-1650-44E2-95C2-8A0F468AA81A}" srcOrd="0" destOrd="0" presId="urn:microsoft.com/office/officeart/2005/8/layout/radial5"/>
    <dgm:cxn modelId="{39655EBE-DDA2-444D-90C8-2D6EC44F4BBC}" type="presOf" srcId="{B15DDF30-FA23-4D0B-9A32-A8E4C99A1D03}" destId="{C01C1111-7A49-4B5B-AC33-BA072A7064A6}" srcOrd="1" destOrd="0" presId="urn:microsoft.com/office/officeart/2005/8/layout/radial5"/>
    <dgm:cxn modelId="{77612B78-42C2-D042-B46E-F3710BB45E9E}" type="presParOf" srcId="{04B63219-5031-4555-BB2C-62A2E8F21E08}" destId="{BE349D72-3651-45D4-949F-09E7248E2EB8}" srcOrd="0" destOrd="0" presId="urn:microsoft.com/office/officeart/2005/8/layout/radial5"/>
    <dgm:cxn modelId="{FD5E4A4F-C72D-C448-A005-63CA1E93F395}" type="presParOf" srcId="{04B63219-5031-4555-BB2C-62A2E8F21E08}" destId="{F034E979-0B0B-4A3B-A124-8AB36BEB829C}" srcOrd="1" destOrd="0" presId="urn:microsoft.com/office/officeart/2005/8/layout/radial5"/>
    <dgm:cxn modelId="{45F013A8-D86E-9E41-BB9F-5390685FD6BF}" type="presParOf" srcId="{F034E979-0B0B-4A3B-A124-8AB36BEB829C}" destId="{C01C1111-7A49-4B5B-AC33-BA072A7064A6}" srcOrd="0" destOrd="0" presId="urn:microsoft.com/office/officeart/2005/8/layout/radial5"/>
    <dgm:cxn modelId="{86737735-41DA-FF46-9824-0C983DA11146}" type="presParOf" srcId="{04B63219-5031-4555-BB2C-62A2E8F21E08}" destId="{8D29FC35-1748-4F5A-AB18-410A07B8EB1B}" srcOrd="2" destOrd="0" presId="urn:microsoft.com/office/officeart/2005/8/layout/radial5"/>
    <dgm:cxn modelId="{39981A3A-3E2E-8541-AF29-2FADAECF901E}" type="presParOf" srcId="{04B63219-5031-4555-BB2C-62A2E8F21E08}" destId="{EC69990B-E477-4408-80E8-9187217C4D93}" srcOrd="3" destOrd="0" presId="urn:microsoft.com/office/officeart/2005/8/layout/radial5"/>
    <dgm:cxn modelId="{46CAFAEC-87D3-3640-925E-61E512199DB1}" type="presParOf" srcId="{EC69990B-E477-4408-80E8-9187217C4D93}" destId="{919D64D5-0839-4F53-A428-25624CEA0B09}" srcOrd="0" destOrd="0" presId="urn:microsoft.com/office/officeart/2005/8/layout/radial5"/>
    <dgm:cxn modelId="{C6D55F84-4739-1A40-A27E-8A97A3F786EA}" type="presParOf" srcId="{04B63219-5031-4555-BB2C-62A2E8F21E08}" destId="{6C3C00B6-B617-44C6-A920-D49D6DC14767}" srcOrd="4" destOrd="0" presId="urn:microsoft.com/office/officeart/2005/8/layout/radial5"/>
    <dgm:cxn modelId="{F12F3CAA-0FE5-D641-A504-5BF673674A7B}" type="presParOf" srcId="{04B63219-5031-4555-BB2C-62A2E8F21E08}" destId="{D9854EF2-0E84-4E2B-A69E-81BC43349C4F}" srcOrd="5" destOrd="0" presId="urn:microsoft.com/office/officeart/2005/8/layout/radial5"/>
    <dgm:cxn modelId="{366E716C-D1B5-FA46-857B-74873E74350F}" type="presParOf" srcId="{D9854EF2-0E84-4E2B-A69E-81BC43349C4F}" destId="{5F52A683-7DE1-4793-8CC2-2E530D4C4522}" srcOrd="0" destOrd="0" presId="urn:microsoft.com/office/officeart/2005/8/layout/radial5"/>
    <dgm:cxn modelId="{3DD8C380-EB4B-6D45-96B0-9DAAD6497778}" type="presParOf" srcId="{04B63219-5031-4555-BB2C-62A2E8F21E08}" destId="{77C216F8-8652-445A-9261-2F9A1DDFD940}" srcOrd="6" destOrd="0" presId="urn:microsoft.com/office/officeart/2005/8/layout/radial5"/>
    <dgm:cxn modelId="{AAA641A3-2D4F-3B47-AF89-E4E04439EE2E}" type="presParOf" srcId="{04B63219-5031-4555-BB2C-62A2E8F21E08}" destId="{FBA9664B-5474-4C72-A9FB-841EBE9C5254}" srcOrd="7" destOrd="0" presId="urn:microsoft.com/office/officeart/2005/8/layout/radial5"/>
    <dgm:cxn modelId="{EFB7038D-EEF4-8844-8537-E3319B2282A9}" type="presParOf" srcId="{FBA9664B-5474-4C72-A9FB-841EBE9C5254}" destId="{3CC7D50B-0F6C-44E5-88CD-63731102F9A6}" srcOrd="0" destOrd="0" presId="urn:microsoft.com/office/officeart/2005/8/layout/radial5"/>
    <dgm:cxn modelId="{5D9371B7-4CBF-854C-A0F7-23FA56C1878A}" type="presParOf" srcId="{04B63219-5031-4555-BB2C-62A2E8F21E08}" destId="{92D8C0E1-8B4F-4ABB-BAFF-ECA791A742A9}" srcOrd="8" destOrd="0" presId="urn:microsoft.com/office/officeart/2005/8/layout/radial5"/>
    <dgm:cxn modelId="{4567A600-CE16-CE4B-942D-8FAACE01202E}" type="presParOf" srcId="{04B63219-5031-4555-BB2C-62A2E8F21E08}" destId="{9DF7478C-1650-44E2-95C2-8A0F468AA81A}" srcOrd="9" destOrd="0" presId="urn:microsoft.com/office/officeart/2005/8/layout/radial5"/>
    <dgm:cxn modelId="{40D32350-E943-5B4E-8683-A20B25D45948}" type="presParOf" srcId="{9DF7478C-1650-44E2-95C2-8A0F468AA81A}" destId="{71000563-5E1D-4C39-BAA4-D3DC56D4734C}" srcOrd="0" destOrd="0" presId="urn:microsoft.com/office/officeart/2005/8/layout/radial5"/>
    <dgm:cxn modelId="{E6C61AAA-E86B-EC48-A912-9B1C38453199}" type="presParOf" srcId="{04B63219-5031-4555-BB2C-62A2E8F21E08}" destId="{CBD6A46C-C1BD-4C74-86E6-C1D73B234FC1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5998FC-10E2-4F40-AB0A-19217DEA1F25}" type="doc">
      <dgm:prSet loTypeId="urn:microsoft.com/office/officeart/2005/8/layout/matrix3" loCatId="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371A1AA2-72C7-734D-ABA6-93EC58900275}">
      <dgm:prSet phldrT="[文字]"/>
      <dgm:spPr>
        <a:solidFill>
          <a:schemeClr val="accent1">
            <a:alpha val="60000"/>
          </a:schemeClr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zh-TW" altLang="en-US" dirty="0" smtClean="0"/>
            <a:t>北京</a:t>
          </a:r>
          <a:endParaRPr lang="zh-TW" altLang="en-US" dirty="0"/>
        </a:p>
      </dgm:t>
    </dgm:pt>
    <dgm:pt modelId="{A96265D3-38C6-2B4A-BA1C-B915D4614AE9}" type="parTrans" cxnId="{D43885C9-2616-074D-81C5-4F57E410E5E1}">
      <dgm:prSet/>
      <dgm:spPr/>
      <dgm:t>
        <a:bodyPr/>
        <a:lstStyle/>
        <a:p>
          <a:endParaRPr lang="zh-TW" altLang="en-US"/>
        </a:p>
      </dgm:t>
    </dgm:pt>
    <dgm:pt modelId="{2E462F03-5F97-3A4D-AF28-DE6D261A62D7}" type="sibTrans" cxnId="{D43885C9-2616-074D-81C5-4F57E410E5E1}">
      <dgm:prSet/>
      <dgm:spPr/>
      <dgm:t>
        <a:bodyPr/>
        <a:lstStyle/>
        <a:p>
          <a:endParaRPr lang="zh-TW" altLang="en-US"/>
        </a:p>
      </dgm:t>
    </dgm:pt>
    <dgm:pt modelId="{6DB5C3DD-5B85-5C4B-8A34-FE6267149531}">
      <dgm:prSet phldrT="[文字]"/>
      <dgm:spPr>
        <a:solidFill>
          <a:schemeClr val="accent1">
            <a:alpha val="60000"/>
          </a:schemeClr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zh-TW" altLang="en-US" dirty="0" smtClean="0"/>
            <a:t>上海</a:t>
          </a:r>
          <a:endParaRPr lang="zh-TW" altLang="en-US" dirty="0"/>
        </a:p>
      </dgm:t>
    </dgm:pt>
    <dgm:pt modelId="{145A725A-7D5C-2F42-943A-7279A43D8DAF}" type="parTrans" cxnId="{C49EF01F-7CB7-3F46-811B-1DFED66F62F1}">
      <dgm:prSet/>
      <dgm:spPr/>
      <dgm:t>
        <a:bodyPr/>
        <a:lstStyle/>
        <a:p>
          <a:endParaRPr lang="zh-TW" altLang="en-US"/>
        </a:p>
      </dgm:t>
    </dgm:pt>
    <dgm:pt modelId="{CC1B95FB-F733-AA46-93B5-95C0862E9A16}" type="sibTrans" cxnId="{C49EF01F-7CB7-3F46-811B-1DFED66F62F1}">
      <dgm:prSet/>
      <dgm:spPr/>
      <dgm:t>
        <a:bodyPr/>
        <a:lstStyle/>
        <a:p>
          <a:endParaRPr lang="zh-TW" altLang="en-US"/>
        </a:p>
      </dgm:t>
    </dgm:pt>
    <dgm:pt modelId="{47D2D1A6-3104-D94B-896A-9EF2ED964E95}">
      <dgm:prSet phldrT="[文字]"/>
      <dgm:spPr>
        <a:solidFill>
          <a:schemeClr val="accent1">
            <a:alpha val="60000"/>
          </a:schemeClr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zh-TW" altLang="en-US" dirty="0" smtClean="0"/>
            <a:t>重慶</a:t>
          </a:r>
          <a:endParaRPr lang="zh-TW" altLang="en-US" dirty="0"/>
        </a:p>
      </dgm:t>
    </dgm:pt>
    <dgm:pt modelId="{3D6DDD59-0876-514A-8152-ED37554A8132}" type="parTrans" cxnId="{8E53CF05-F71D-EC4D-BD86-608A7E1453AE}">
      <dgm:prSet/>
      <dgm:spPr/>
      <dgm:t>
        <a:bodyPr/>
        <a:lstStyle/>
        <a:p>
          <a:endParaRPr lang="zh-TW" altLang="en-US"/>
        </a:p>
      </dgm:t>
    </dgm:pt>
    <dgm:pt modelId="{75130497-C213-4B43-B6AB-D474E1FED369}" type="sibTrans" cxnId="{8E53CF05-F71D-EC4D-BD86-608A7E1453AE}">
      <dgm:prSet/>
      <dgm:spPr/>
      <dgm:t>
        <a:bodyPr/>
        <a:lstStyle/>
        <a:p>
          <a:endParaRPr lang="zh-TW" altLang="en-US"/>
        </a:p>
      </dgm:t>
    </dgm:pt>
    <dgm:pt modelId="{74DEC66D-9CA5-784E-846B-EA9DCA6281D9}">
      <dgm:prSet phldrT="[文字]"/>
      <dgm:spPr>
        <a:solidFill>
          <a:schemeClr val="accent1">
            <a:alpha val="60000"/>
          </a:schemeClr>
        </a:solidFill>
        <a:ln w="19050">
          <a:solidFill>
            <a:schemeClr val="bg1"/>
          </a:solidFill>
        </a:ln>
      </dgm:spPr>
      <dgm:t>
        <a:bodyPr/>
        <a:lstStyle/>
        <a:p>
          <a:r>
            <a:rPr lang="zh-TW" altLang="en-US" dirty="0" smtClean="0"/>
            <a:t>成都</a:t>
          </a:r>
          <a:endParaRPr lang="zh-TW" altLang="en-US" dirty="0"/>
        </a:p>
      </dgm:t>
    </dgm:pt>
    <dgm:pt modelId="{B1EBC7B9-CBEC-7940-B1F2-BB4056656685}" type="parTrans" cxnId="{E2707B25-0CAD-BB4F-8826-01A3807C1012}">
      <dgm:prSet/>
      <dgm:spPr/>
      <dgm:t>
        <a:bodyPr/>
        <a:lstStyle/>
        <a:p>
          <a:endParaRPr lang="zh-TW" altLang="en-US"/>
        </a:p>
      </dgm:t>
    </dgm:pt>
    <dgm:pt modelId="{8BC0D06D-01EE-3C44-81D2-3A0FA0CE16DA}" type="sibTrans" cxnId="{E2707B25-0CAD-BB4F-8826-01A3807C1012}">
      <dgm:prSet/>
      <dgm:spPr/>
      <dgm:t>
        <a:bodyPr/>
        <a:lstStyle/>
        <a:p>
          <a:endParaRPr lang="zh-TW" altLang="en-US"/>
        </a:p>
      </dgm:t>
    </dgm:pt>
    <dgm:pt modelId="{53347407-97A2-DB47-A867-B08641A6E1C7}" type="pres">
      <dgm:prSet presAssocID="{C05998FC-10E2-4F40-AB0A-19217DEA1F25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38F31E4-4C3C-5C45-B341-283376230925}" type="pres">
      <dgm:prSet presAssocID="{C05998FC-10E2-4F40-AB0A-19217DEA1F25}" presName="diamond" presStyleLbl="bgShp" presStyleIdx="0" presStyleCnt="1"/>
      <dgm:spPr/>
    </dgm:pt>
    <dgm:pt modelId="{66C23EE0-F6CA-D04C-8229-DD61645E70A7}" type="pres">
      <dgm:prSet presAssocID="{C05998FC-10E2-4F40-AB0A-19217DEA1F25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49248D-F17E-FC45-8688-E65082027E4A}" type="pres">
      <dgm:prSet presAssocID="{C05998FC-10E2-4F40-AB0A-19217DEA1F25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9548465-DE36-B943-A32E-8FCE0AF3A0BE}" type="pres">
      <dgm:prSet presAssocID="{C05998FC-10E2-4F40-AB0A-19217DEA1F25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2F4459-19FE-D94B-AC94-D06A3027F019}" type="pres">
      <dgm:prSet presAssocID="{C05998FC-10E2-4F40-AB0A-19217DEA1F25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0DB3E0E-74AD-044D-BDF2-27408DACEBDA}" type="presOf" srcId="{C05998FC-10E2-4F40-AB0A-19217DEA1F25}" destId="{53347407-97A2-DB47-A867-B08641A6E1C7}" srcOrd="0" destOrd="0" presId="urn:microsoft.com/office/officeart/2005/8/layout/matrix3"/>
    <dgm:cxn modelId="{C49EF01F-7CB7-3F46-811B-1DFED66F62F1}" srcId="{C05998FC-10E2-4F40-AB0A-19217DEA1F25}" destId="{6DB5C3DD-5B85-5C4B-8A34-FE6267149531}" srcOrd="1" destOrd="0" parTransId="{145A725A-7D5C-2F42-943A-7279A43D8DAF}" sibTransId="{CC1B95FB-F733-AA46-93B5-95C0862E9A16}"/>
    <dgm:cxn modelId="{F219F093-0B9C-394B-BA34-65FB1FAC93FF}" type="presOf" srcId="{47D2D1A6-3104-D94B-896A-9EF2ED964E95}" destId="{A9548465-DE36-B943-A32E-8FCE0AF3A0BE}" srcOrd="0" destOrd="0" presId="urn:microsoft.com/office/officeart/2005/8/layout/matrix3"/>
    <dgm:cxn modelId="{55ABD696-830B-AE4E-81F5-F531B172E3DC}" type="presOf" srcId="{6DB5C3DD-5B85-5C4B-8A34-FE6267149531}" destId="{8649248D-F17E-FC45-8688-E65082027E4A}" srcOrd="0" destOrd="0" presId="urn:microsoft.com/office/officeart/2005/8/layout/matrix3"/>
    <dgm:cxn modelId="{D43885C9-2616-074D-81C5-4F57E410E5E1}" srcId="{C05998FC-10E2-4F40-AB0A-19217DEA1F25}" destId="{371A1AA2-72C7-734D-ABA6-93EC58900275}" srcOrd="0" destOrd="0" parTransId="{A96265D3-38C6-2B4A-BA1C-B915D4614AE9}" sibTransId="{2E462F03-5F97-3A4D-AF28-DE6D261A62D7}"/>
    <dgm:cxn modelId="{E2707B25-0CAD-BB4F-8826-01A3807C1012}" srcId="{C05998FC-10E2-4F40-AB0A-19217DEA1F25}" destId="{74DEC66D-9CA5-784E-846B-EA9DCA6281D9}" srcOrd="3" destOrd="0" parTransId="{B1EBC7B9-CBEC-7940-B1F2-BB4056656685}" sibTransId="{8BC0D06D-01EE-3C44-81D2-3A0FA0CE16DA}"/>
    <dgm:cxn modelId="{04A1A21D-2C47-2C46-94D6-15593EEA0FB9}" type="presOf" srcId="{74DEC66D-9CA5-784E-846B-EA9DCA6281D9}" destId="{292F4459-19FE-D94B-AC94-D06A3027F019}" srcOrd="0" destOrd="0" presId="urn:microsoft.com/office/officeart/2005/8/layout/matrix3"/>
    <dgm:cxn modelId="{3409CE10-0D45-194A-826C-AB80754BDA37}" type="presOf" srcId="{371A1AA2-72C7-734D-ABA6-93EC58900275}" destId="{66C23EE0-F6CA-D04C-8229-DD61645E70A7}" srcOrd="0" destOrd="0" presId="urn:microsoft.com/office/officeart/2005/8/layout/matrix3"/>
    <dgm:cxn modelId="{8E53CF05-F71D-EC4D-BD86-608A7E1453AE}" srcId="{C05998FC-10E2-4F40-AB0A-19217DEA1F25}" destId="{47D2D1A6-3104-D94B-896A-9EF2ED964E95}" srcOrd="2" destOrd="0" parTransId="{3D6DDD59-0876-514A-8152-ED37554A8132}" sibTransId="{75130497-C213-4B43-B6AB-D474E1FED369}"/>
    <dgm:cxn modelId="{D1EA2EAC-ED56-004D-95D3-68D9201AB257}" type="presParOf" srcId="{53347407-97A2-DB47-A867-B08641A6E1C7}" destId="{938F31E4-4C3C-5C45-B341-283376230925}" srcOrd="0" destOrd="0" presId="urn:microsoft.com/office/officeart/2005/8/layout/matrix3"/>
    <dgm:cxn modelId="{19CD7E87-5FB3-7C42-9018-0F57E42BAC60}" type="presParOf" srcId="{53347407-97A2-DB47-A867-B08641A6E1C7}" destId="{66C23EE0-F6CA-D04C-8229-DD61645E70A7}" srcOrd="1" destOrd="0" presId="urn:microsoft.com/office/officeart/2005/8/layout/matrix3"/>
    <dgm:cxn modelId="{9EFAE75A-DCCE-224C-9187-E6EDC8C4A682}" type="presParOf" srcId="{53347407-97A2-DB47-A867-B08641A6E1C7}" destId="{8649248D-F17E-FC45-8688-E65082027E4A}" srcOrd="2" destOrd="0" presId="urn:microsoft.com/office/officeart/2005/8/layout/matrix3"/>
    <dgm:cxn modelId="{96C47D52-84EE-AB40-97B7-09E2C4810BDC}" type="presParOf" srcId="{53347407-97A2-DB47-A867-B08641A6E1C7}" destId="{A9548465-DE36-B943-A32E-8FCE0AF3A0BE}" srcOrd="3" destOrd="0" presId="urn:microsoft.com/office/officeart/2005/8/layout/matrix3"/>
    <dgm:cxn modelId="{AFE44B08-1B76-5D4E-983C-7FF9BE24B7D8}" type="presParOf" srcId="{53347407-97A2-DB47-A867-B08641A6E1C7}" destId="{292F4459-19FE-D94B-AC94-D06A3027F01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49D72-3651-45D4-949F-09E7248E2EB8}">
      <dsp:nvSpPr>
        <dsp:cNvPr id="0" name=""/>
        <dsp:cNvSpPr/>
      </dsp:nvSpPr>
      <dsp:spPr>
        <a:xfrm>
          <a:off x="2078033" y="1353542"/>
          <a:ext cx="965247" cy="965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自主 生活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219390" y="1494899"/>
        <a:ext cx="682533" cy="682533"/>
      </dsp:txXfrm>
    </dsp:sp>
    <dsp:sp modelId="{F034E979-0B0B-4A3B-A124-8AB36BEB829C}">
      <dsp:nvSpPr>
        <dsp:cNvPr id="0" name=""/>
        <dsp:cNvSpPr/>
      </dsp:nvSpPr>
      <dsp:spPr>
        <a:xfrm rot="16200000">
          <a:off x="2458288" y="1002095"/>
          <a:ext cx="204737" cy="328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88999" y="1098443"/>
        <a:ext cx="143316" cy="196910"/>
      </dsp:txXfrm>
    </dsp:sp>
    <dsp:sp modelId="{8D29FC35-1748-4F5A-AB18-410A07B8EB1B}">
      <dsp:nvSpPr>
        <dsp:cNvPr id="0" name=""/>
        <dsp:cNvSpPr/>
      </dsp:nvSpPr>
      <dsp:spPr>
        <a:xfrm>
          <a:off x="2078033" y="1996"/>
          <a:ext cx="965247" cy="965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健康 自主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219390" y="143353"/>
        <a:ext cx="682533" cy="682533"/>
      </dsp:txXfrm>
    </dsp:sp>
    <dsp:sp modelId="{EC69990B-E477-4408-80E8-9187217C4D93}">
      <dsp:nvSpPr>
        <dsp:cNvPr id="0" name=""/>
        <dsp:cNvSpPr/>
      </dsp:nvSpPr>
      <dsp:spPr>
        <a:xfrm rot="20520000">
          <a:off x="3095475" y="1465039"/>
          <a:ext cx="204737" cy="328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96978" y="1540166"/>
        <a:ext cx="143316" cy="196910"/>
      </dsp:txXfrm>
    </dsp:sp>
    <dsp:sp modelId="{6C3C00B6-B617-44C6-A920-D49D6DC14767}">
      <dsp:nvSpPr>
        <dsp:cNvPr id="0" name=""/>
        <dsp:cNvSpPr/>
      </dsp:nvSpPr>
      <dsp:spPr>
        <a:xfrm>
          <a:off x="3363429" y="935891"/>
          <a:ext cx="965247" cy="965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生活 服務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04786" y="1077248"/>
        <a:ext cx="682533" cy="682533"/>
      </dsp:txXfrm>
    </dsp:sp>
    <dsp:sp modelId="{D9854EF2-0E84-4E2B-A69E-81BC43349C4F}">
      <dsp:nvSpPr>
        <dsp:cNvPr id="0" name=""/>
        <dsp:cNvSpPr/>
      </dsp:nvSpPr>
      <dsp:spPr>
        <a:xfrm rot="3240000">
          <a:off x="2852091" y="2214097"/>
          <a:ext cx="204737" cy="328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64750" y="2254889"/>
        <a:ext cx="143316" cy="196910"/>
      </dsp:txXfrm>
    </dsp:sp>
    <dsp:sp modelId="{77C216F8-8652-445A-9261-2F9A1DDFD940}">
      <dsp:nvSpPr>
        <dsp:cNvPr id="0" name=""/>
        <dsp:cNvSpPr/>
      </dsp:nvSpPr>
      <dsp:spPr>
        <a:xfrm>
          <a:off x="2872452" y="2446965"/>
          <a:ext cx="965247" cy="965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寂寞 排解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13809" y="2588322"/>
        <a:ext cx="682533" cy="682533"/>
      </dsp:txXfrm>
    </dsp:sp>
    <dsp:sp modelId="{FBA9664B-5474-4C72-A9FB-841EBE9C5254}">
      <dsp:nvSpPr>
        <dsp:cNvPr id="0" name=""/>
        <dsp:cNvSpPr/>
      </dsp:nvSpPr>
      <dsp:spPr>
        <a:xfrm rot="7560000">
          <a:off x="2064485" y="2214097"/>
          <a:ext cx="204737" cy="328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2113247" y="2254889"/>
        <a:ext cx="143316" cy="196910"/>
      </dsp:txXfrm>
    </dsp:sp>
    <dsp:sp modelId="{92D8C0E1-8B4F-4ABB-BAFF-ECA791A742A9}">
      <dsp:nvSpPr>
        <dsp:cNvPr id="0" name=""/>
        <dsp:cNvSpPr/>
      </dsp:nvSpPr>
      <dsp:spPr>
        <a:xfrm>
          <a:off x="1283615" y="2446965"/>
          <a:ext cx="965247" cy="965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生活 提醒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24972" y="2588322"/>
        <a:ext cx="682533" cy="682533"/>
      </dsp:txXfrm>
    </dsp:sp>
    <dsp:sp modelId="{9DF7478C-1650-44E2-95C2-8A0F468AA81A}">
      <dsp:nvSpPr>
        <dsp:cNvPr id="0" name=""/>
        <dsp:cNvSpPr/>
      </dsp:nvSpPr>
      <dsp:spPr>
        <a:xfrm rot="11880000">
          <a:off x="1821101" y="1465039"/>
          <a:ext cx="204737" cy="328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1881019" y="1540166"/>
        <a:ext cx="143316" cy="196910"/>
      </dsp:txXfrm>
    </dsp:sp>
    <dsp:sp modelId="{CBD6A46C-C1BD-4C74-86E6-C1D73B234FC1}">
      <dsp:nvSpPr>
        <dsp:cNvPr id="0" name=""/>
        <dsp:cNvSpPr/>
      </dsp:nvSpPr>
      <dsp:spPr>
        <a:xfrm>
          <a:off x="792637" y="935891"/>
          <a:ext cx="965247" cy="965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家務 代勞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3994" y="1077248"/>
        <a:ext cx="682533" cy="6825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F31E4-4C3C-5C45-B341-283376230925}">
      <dsp:nvSpPr>
        <dsp:cNvPr id="0" name=""/>
        <dsp:cNvSpPr/>
      </dsp:nvSpPr>
      <dsp:spPr>
        <a:xfrm>
          <a:off x="726477" y="0"/>
          <a:ext cx="1715396" cy="1715396"/>
        </a:xfrm>
        <a:prstGeom prst="diamond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23EE0-F6CA-D04C-8229-DD61645E70A7}">
      <dsp:nvSpPr>
        <dsp:cNvPr id="0" name=""/>
        <dsp:cNvSpPr/>
      </dsp:nvSpPr>
      <dsp:spPr>
        <a:xfrm>
          <a:off x="889440" y="162962"/>
          <a:ext cx="669004" cy="669004"/>
        </a:xfrm>
        <a:prstGeom prst="roundRect">
          <a:avLst/>
        </a:prstGeom>
        <a:solidFill>
          <a:schemeClr val="accent1">
            <a:alpha val="60000"/>
          </a:schemeClr>
        </a:solidFill>
        <a:ln w="190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北京</a:t>
          </a:r>
          <a:endParaRPr lang="zh-TW" altLang="en-US" sz="1800" kern="1200" dirty="0"/>
        </a:p>
      </dsp:txBody>
      <dsp:txXfrm>
        <a:off x="922098" y="195620"/>
        <a:ext cx="603688" cy="603688"/>
      </dsp:txXfrm>
    </dsp:sp>
    <dsp:sp modelId="{8649248D-F17E-FC45-8688-E65082027E4A}">
      <dsp:nvSpPr>
        <dsp:cNvPr id="0" name=""/>
        <dsp:cNvSpPr/>
      </dsp:nvSpPr>
      <dsp:spPr>
        <a:xfrm>
          <a:off x="1609906" y="162962"/>
          <a:ext cx="669004" cy="669004"/>
        </a:xfrm>
        <a:prstGeom prst="roundRect">
          <a:avLst/>
        </a:prstGeom>
        <a:solidFill>
          <a:schemeClr val="accent1">
            <a:alpha val="60000"/>
          </a:schemeClr>
        </a:solidFill>
        <a:ln w="190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上海</a:t>
          </a:r>
          <a:endParaRPr lang="zh-TW" altLang="en-US" sz="1800" kern="1200" dirty="0"/>
        </a:p>
      </dsp:txBody>
      <dsp:txXfrm>
        <a:off x="1642564" y="195620"/>
        <a:ext cx="603688" cy="603688"/>
      </dsp:txXfrm>
    </dsp:sp>
    <dsp:sp modelId="{A9548465-DE36-B943-A32E-8FCE0AF3A0BE}">
      <dsp:nvSpPr>
        <dsp:cNvPr id="0" name=""/>
        <dsp:cNvSpPr/>
      </dsp:nvSpPr>
      <dsp:spPr>
        <a:xfrm>
          <a:off x="889440" y="883428"/>
          <a:ext cx="669004" cy="669004"/>
        </a:xfrm>
        <a:prstGeom prst="roundRect">
          <a:avLst/>
        </a:prstGeom>
        <a:solidFill>
          <a:schemeClr val="accent1">
            <a:alpha val="60000"/>
          </a:schemeClr>
        </a:solidFill>
        <a:ln w="190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重慶</a:t>
          </a:r>
          <a:endParaRPr lang="zh-TW" altLang="en-US" sz="1800" kern="1200" dirty="0"/>
        </a:p>
      </dsp:txBody>
      <dsp:txXfrm>
        <a:off x="922098" y="916086"/>
        <a:ext cx="603688" cy="603688"/>
      </dsp:txXfrm>
    </dsp:sp>
    <dsp:sp modelId="{292F4459-19FE-D94B-AC94-D06A3027F019}">
      <dsp:nvSpPr>
        <dsp:cNvPr id="0" name=""/>
        <dsp:cNvSpPr/>
      </dsp:nvSpPr>
      <dsp:spPr>
        <a:xfrm>
          <a:off x="1609906" y="883428"/>
          <a:ext cx="669004" cy="669004"/>
        </a:xfrm>
        <a:prstGeom prst="roundRect">
          <a:avLst/>
        </a:prstGeom>
        <a:solidFill>
          <a:schemeClr val="accent1">
            <a:alpha val="60000"/>
          </a:schemeClr>
        </a:solidFill>
        <a:ln w="190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成都</a:t>
          </a:r>
          <a:endParaRPr lang="zh-TW" altLang="en-US" sz="1800" kern="1200" dirty="0"/>
        </a:p>
      </dsp:txBody>
      <dsp:txXfrm>
        <a:off x="1642564" y="916086"/>
        <a:ext cx="603688" cy="603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0DB8-5F34-4C79-9A41-37DC5C688DB9}" type="datetimeFigureOut">
              <a:rPr lang="zh-TW" altLang="en-US" smtClean="0"/>
              <a:pPr/>
              <a:t>2017/5/23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F71D0-2794-41AA-BE47-7322E9BCCF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50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175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智慧</a:t>
            </a:r>
            <a:r>
              <a:rPr kumimoji="1" lang="en-US" altLang="zh-TW" dirty="0" smtClean="0"/>
              <a:t>X</a:t>
            </a:r>
            <a:r>
              <a:rPr kumimoji="1" lang="zh-TW" altLang="en-US" dirty="0" smtClean="0"/>
              <a:t>養老</a:t>
            </a:r>
            <a:r>
              <a:rPr kumimoji="1" lang="zh-TW" altLang="en-US" dirty="0" smtClean="0">
                <a:sym typeface="Wingdings"/>
              </a:rPr>
              <a:t>對養老的規劃、想法、做法比一般人走得更前面＋善用各種科技產品或新式服務協助自己達到理想的養老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09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智慧</a:t>
            </a:r>
            <a:r>
              <a:rPr kumimoji="1" lang="en-US" altLang="zh-TW" dirty="0" smtClean="0"/>
              <a:t>X</a:t>
            </a:r>
            <a:r>
              <a:rPr kumimoji="1" lang="zh-TW" altLang="en-US" dirty="0" smtClean="0"/>
              <a:t>養老</a:t>
            </a:r>
            <a:r>
              <a:rPr kumimoji="1" lang="zh-TW" altLang="en-US" dirty="0" smtClean="0">
                <a:sym typeface="Wingdings"/>
              </a:rPr>
              <a:t>對養老的規劃、想法、做法比一般人走得更前面＋善用各種科技產品或新式服務協助自己達到理想的養老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01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智慧</a:t>
            </a:r>
            <a:r>
              <a:rPr kumimoji="1" lang="en-US" altLang="zh-TW" dirty="0" smtClean="0"/>
              <a:t>X</a:t>
            </a:r>
            <a:r>
              <a:rPr kumimoji="1" lang="zh-TW" altLang="en-US" dirty="0" smtClean="0"/>
              <a:t>養老</a:t>
            </a:r>
            <a:r>
              <a:rPr kumimoji="1" lang="zh-TW" altLang="en-US" dirty="0" smtClean="0">
                <a:sym typeface="Wingdings"/>
              </a:rPr>
              <a:t>對養老的規劃、想法、做法比一般人走得更前面＋善用各種科技產品或新式服務協助自己達到理想的養老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435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建案設計：未來的住宅設計</a:t>
            </a:r>
            <a:endParaRPr kumimoji="1" lang="en-US" altLang="zh-TW" dirty="0" smtClean="0"/>
          </a:p>
          <a:p>
            <a:r>
              <a:rPr kumimoji="1" lang="zh-TW" altLang="en-US" dirty="0" smtClean="0"/>
              <a:t>新舊社區的</a:t>
            </a:r>
            <a:r>
              <a:rPr kumimoji="1" lang="en-US" altLang="zh-TW" dirty="0" smtClean="0"/>
              <a:t>approach</a:t>
            </a:r>
            <a:r>
              <a:rPr kumimoji="1" lang="zh-TW" altLang="en-US" dirty="0" smtClean="0"/>
              <a:t>都要考慮</a:t>
            </a:r>
            <a:endParaRPr kumimoji="1" lang="en-US" altLang="zh-TW" dirty="0" smtClean="0"/>
          </a:p>
          <a:p>
            <a:r>
              <a:rPr kumimoji="1" lang="zh-TW" altLang="en-US" dirty="0" smtClean="0"/>
              <a:t>台灣：</a:t>
            </a:r>
            <a:r>
              <a:rPr kumimoji="1" lang="en-US" altLang="zh-TW" dirty="0" smtClean="0"/>
              <a:t>8</a:t>
            </a:r>
            <a:r>
              <a:rPr kumimoji="1" lang="zh-TW" altLang="en-US" dirty="0" smtClean="0"/>
              <a:t>成老人</a:t>
            </a:r>
            <a:r>
              <a:rPr kumimoji="1" lang="en-US" altLang="zh-TW" dirty="0" smtClean="0"/>
              <a:t>/2</a:t>
            </a:r>
            <a:r>
              <a:rPr kumimoji="1" lang="zh-TW" altLang="en-US" dirty="0" smtClean="0"/>
              <a:t>成老人</a:t>
            </a:r>
            <a:endParaRPr kumimoji="1" lang="en-US" altLang="zh-TW" dirty="0" smtClean="0"/>
          </a:p>
          <a:p>
            <a:r>
              <a:rPr kumimoji="1" lang="zh-TW" altLang="en-US" dirty="0" smtClean="0"/>
              <a:t>養老社區要有“生命力”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老區的宜居（支持性）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&lt;&lt;</a:t>
            </a:r>
            <a:r>
              <a:rPr kumimoji="1" lang="zh-TW" altLang="en-US" dirty="0" smtClean="0"/>
              <a:t>共好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科技</a:t>
            </a:r>
            <a:r>
              <a:rPr kumimoji="1" lang="en-US" altLang="zh-TW" dirty="0" smtClean="0"/>
              <a:t>&gt;&gt;</a:t>
            </a:r>
          </a:p>
          <a:p>
            <a:r>
              <a:rPr kumimoji="1" lang="zh-TW" altLang="en-US" dirty="0" smtClean="0"/>
              <a:t>生態圈的邏輯</a:t>
            </a:r>
            <a:endParaRPr kumimoji="1" lang="en-US" altLang="zh-TW" dirty="0" smtClean="0"/>
          </a:p>
          <a:p>
            <a:r>
              <a:rPr kumimoji="1" lang="zh-TW" altLang="en-US" dirty="0" smtClean="0"/>
              <a:t>中國夢：王道與商道（名稱要包裝）</a:t>
            </a:r>
            <a:r>
              <a:rPr kumimoji="1" lang="en-US" altLang="zh-TW" dirty="0" smtClean="0"/>
              <a:t>-----</a:t>
            </a:r>
            <a:r>
              <a:rPr kumimoji="1" lang="zh-TW" altLang="en-US" dirty="0" smtClean="0"/>
              <a:t>要掛一個</a:t>
            </a:r>
            <a:r>
              <a:rPr kumimoji="1" lang="en-US" altLang="zh-TW" dirty="0" smtClean="0"/>
              <a:t>vision</a:t>
            </a:r>
            <a:r>
              <a:rPr kumimoji="1" lang="zh-TW" altLang="en-US" dirty="0" smtClean="0"/>
              <a:t>目標</a:t>
            </a:r>
            <a:endParaRPr kumimoji="1" lang="en-US" altLang="zh-TW" dirty="0" smtClean="0"/>
          </a:p>
          <a:p>
            <a:r>
              <a:rPr kumimoji="1" lang="zh-TW" altLang="en-US" dirty="0" smtClean="0"/>
              <a:t>禮運大同篇</a:t>
            </a:r>
            <a:r>
              <a:rPr kumimoji="1" lang="en-US" altLang="zh-TW" smtClean="0"/>
              <a:t>/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3-4</a:t>
            </a:r>
            <a:r>
              <a:rPr kumimoji="1" lang="zh-TW" altLang="en-US" dirty="0" smtClean="0"/>
              <a:t>月</a:t>
            </a:r>
            <a:endParaRPr kumimoji="1" lang="en-US" altLang="zh-TW" dirty="0" smtClean="0"/>
          </a:p>
          <a:p>
            <a:r>
              <a:rPr kumimoji="1" lang="zh-TW" altLang="en-US" dirty="0" smtClean="0"/>
              <a:t>施：拜訪政府（中國夢）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51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重慶全市常住人口中，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489.80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万人，占总人口的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16.98%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2061.41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万人，占总人口的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71.46%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岁及以上的人口为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333.41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万人，占总人口的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11.56%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上海全市常住人口中，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1985634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8.63%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18703674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81.25%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岁及以上的人口为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2329840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10.12%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年第五次全国人口普查相比，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岁人口的比重下降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3.63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岁人口的比重上升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4.97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岁及以上人口的比重下降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1.34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北京全市常住人口中，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168.7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万人，占常住人口的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8.6%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岁的人口为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1621.6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万人，占常住人口的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82.7%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岁及以上的人口为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170.9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万人，占常住人口的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8.7%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年第五次全国人口普查相比，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岁人口的比重下降了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岁人口的比重上升了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岁及以上人口的比重上升了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四川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全省常住人口中，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13644450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16.97%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57966205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72.08%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8807545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10.95%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年第五次全国人口普查相比，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岁人口的比重下降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5.68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岁人口的比重上升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2.18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岁及以上人口的比重上升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江蘇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全省常住人口中，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10230180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13.01%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59861916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76.10%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8567807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10.89%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年第五次全国人口普查相比，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岁人口的比重下降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岁人口的比重上升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4.51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岁及以上人口的比重上升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2.13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遼寧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全省人口中，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4996977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11.42%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15-59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31998594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73.15%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6750752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15.43%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4509441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10.31%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年第五次全国人口普查相比，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岁人口的比重下降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6.26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15-59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岁人口的比重上升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2.46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岁及以上人口的比重上升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3.8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岁及以上人口的比重上升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2.43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安徽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全省常住人口中，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1069.9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17.98%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4274.5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71.84%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605.7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万人，占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10.18%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年第五次全国人口普查相比，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岁人口的比重下降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7.54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15-64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岁人口的比重上升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4.81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岁及以上人口的比重上升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2.73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个百分点。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89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資料出處：</a:t>
            </a:r>
            <a:r>
              <a:rPr lang="zh-TW" altLang="en-US" dirty="0" smtClean="0"/>
              <a:t>https://36kr.com/p/5059975.html?from=related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693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 smtClean="0"/>
              <a:t>[配合長輩視力的退化、理解退化，血壓計的操作步驟因搭配語音、數字顯示]现在我觉得(血壓計)有语音提示的特别好，而且对我们上岁数的这个年龄段，对我们是一个提醒，还有一个他有数字显示…这耳朵听不见，眼睛这前后搭配不好，所以它就不准确…它比较(功能)全。然后给我们一个一目了然，这样的。它就是量的时候，量完了之后给你一个提示，而且能告诉你你这是一个健康的，应该的数值到多少，这是给我们一个帮助。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(24小時客服)就是看病可以预约，就是像三甲这种大医院，我爸一个月去两次，可以提前预约，可以几点钟去挂号就可以了，因为现在医院是有这个机器可以提供这个服务的，但是就是你去了之后，操作到下一次再去，那么直接在电话里，有客服直接帮你预约，还有很多老人是，我爸是我跟他去了以后我教他他才会的，还有很多老人是死排队，排好久的，多不方便的。其实大家都预约了不同的时间去，医院会空很多的。也不用老是坐在那里等。</a:t>
            </a:r>
            <a:endParaRPr lang="en-US" altLang="zh-TW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(未来的十年有一个陪你聊天的机器人)当然(會想要)。它机器的功能是有程序的吧，所以说如果我要是和人交流，他会是那种挚友，就是心与心的交流。也能排出寂寞吧。比如说它程序上要是有能排出寂寞的。你比如说网上有的时候有可以唱卡拉OK那样的，然后我就可以在网上唱歌让别人听，然后有卡拉OK给伴奏，有的时候我们之间有这种互动，然后我觉得可能机器人今后也会代替这种。或者是可以互动。</a:t>
            </a:r>
            <a:endParaRPr lang="en-US" altLang="zh-TW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(Grand Pad TA)走路不是特别便利，然后自己独居在家的时候多，或者社会圈子也小，15分钟的服务圈满足不了我，到那时候肯定就需要了。什么银行、买东西，上超市等等的，邮局什么这些地方。如果不是特别便利的时候，我就会需要这个，我腿脚不是特灵便的时候，那这个就是生活的好伴侣，那就特别需要了。因为现在基本上自己还是能够自理，而且有爱人，两个人互相帮助，出去也等于是走向社会，或者是购物什么的，也是一种乐趣，可能这个就不是特迫切，但是迟早是会用到的。用到的时候我希望他这个功能还能够更加多，更好。</a:t>
            </a:r>
            <a:endParaRPr lang="en-US" altLang="zh-TW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最好年纪大了都是语音控制，只要他说，那个东西就能操作就最好了，你也不用教他，你只要对它说什么的，开关开了，你对它说，它自己会操作就可以了...你(自己)就可以不用教他(父母)了。就直接可以听懂我爸妈说的话就可以了，比如说电视现在给我开到什么频道，就直接切过去了，就不用再操作了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979D0-F06D-0A43-BE66-B0724008704F}" type="slidenum">
              <a:rPr kumimoji="1" lang="zh-TW" altLang="en-US" smtClean="0">
                <a:solidFill>
                  <a:prstClr val="black"/>
                </a:solidFill>
              </a:rPr>
              <a:pPr/>
              <a:t>8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70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經由入戶訪談和深度分析建立</a:t>
            </a:r>
            <a:r>
              <a:rPr kumimoji="1"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『</a:t>
            </a:r>
            <a:r>
              <a:rPr kumimoji="1"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中國式家庭生活型態</a:t>
            </a:r>
            <a:r>
              <a:rPr kumimoji="1"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』</a:t>
            </a:r>
            <a:r>
              <a:rPr kumimoji="1"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kumimoji="1" lang="en-US" altLang="zh-TW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安老</a:t>
            </a:r>
            <a:r>
              <a:rPr kumimoji="1" lang="zh-TW" altLang="en-US" dirty="0" smtClean="0">
                <a:sym typeface="Wingdings"/>
              </a:rPr>
              <a:t>泛生活圈＋活躍</a:t>
            </a:r>
            <a:endParaRPr kumimoji="1" lang="en-US" altLang="zh-TW" dirty="0" smtClean="0">
              <a:sym typeface="Wingdings"/>
            </a:endParaRPr>
          </a:p>
          <a:p>
            <a:r>
              <a:rPr kumimoji="1" lang="zh-TW" altLang="en-US" dirty="0" smtClean="0">
                <a:sym typeface="Wingdings"/>
              </a:rPr>
              <a:t>智慧對長者的意義：賦能、防護、社交連結、為自己代言、省心的生活方式</a:t>
            </a:r>
            <a:endParaRPr kumimoji="1" lang="en-US" altLang="zh-TW" dirty="0" smtClean="0">
              <a:sym typeface="Wingdings"/>
            </a:endParaRPr>
          </a:p>
          <a:p>
            <a:r>
              <a:rPr kumimoji="1" lang="zh-TW" altLang="en-US" dirty="0" smtClean="0">
                <a:sym typeface="Wingdings"/>
              </a:rPr>
              <a:t>智慧對防務提供者：提升效率、聰明分配資源、供需媒合、</a:t>
            </a:r>
            <a:endParaRPr kumimoji="1" lang="en-US" altLang="zh-TW" dirty="0" smtClean="0">
              <a:sym typeface="Wingdings"/>
            </a:endParaRPr>
          </a:p>
          <a:p>
            <a:endParaRPr kumimoji="1" lang="en-US" altLang="zh-TW" dirty="0" smtClean="0">
              <a:sym typeface="Wingdings"/>
            </a:endParaRPr>
          </a:p>
          <a:p>
            <a:endParaRPr kumimoji="1" lang="en-US" altLang="zh-TW" dirty="0" smtClean="0">
              <a:sym typeface="Wingdings"/>
            </a:endParaRPr>
          </a:p>
          <a:p>
            <a:r>
              <a:rPr kumimoji="1" lang="zh-TW" altLang="en-US" dirty="0" smtClean="0">
                <a:sym typeface="Wingdings"/>
              </a:rPr>
              <a:t>智慧：</a:t>
            </a:r>
            <a:endParaRPr kumimoji="1" lang="en-US" altLang="zh-TW" dirty="0" smtClean="0">
              <a:sym typeface="Wingdings"/>
            </a:endParaRPr>
          </a:p>
          <a:p>
            <a:r>
              <a:rPr kumimoji="1" lang="zh-TW" altLang="en-US" dirty="0" smtClean="0">
                <a:sym typeface="Wingdings"/>
              </a:rPr>
              <a:t>對科技的開放態度＋科技使用能力 （</a:t>
            </a:r>
            <a:r>
              <a:rPr kumimoji="1" lang="en-US" altLang="zh-TW" dirty="0" smtClean="0">
                <a:sym typeface="Wingdings"/>
              </a:rPr>
              <a:t>information process </a:t>
            </a:r>
            <a:r>
              <a:rPr kumimoji="1" lang="en-US" altLang="zh-TW" dirty="0" err="1" smtClean="0">
                <a:sym typeface="Wingdings"/>
              </a:rPr>
              <a:t>cabaility</a:t>
            </a:r>
            <a:r>
              <a:rPr kumimoji="1" lang="zh-TW" altLang="en-US" dirty="0" smtClean="0">
                <a:sym typeface="Wingdings"/>
              </a:rPr>
              <a:t>）</a:t>
            </a:r>
            <a:endParaRPr kumimoji="1" lang="en-US" altLang="zh-TW" dirty="0" smtClean="0">
              <a:sym typeface="Wingdings"/>
            </a:endParaRPr>
          </a:p>
          <a:p>
            <a:r>
              <a:rPr kumimoji="1" lang="zh-TW" altLang="en-US" dirty="0" smtClean="0">
                <a:sym typeface="Wingdings"/>
              </a:rPr>
              <a:t>規劃老年生活與採取行動</a:t>
            </a:r>
            <a:endParaRPr kumimoji="1" lang="en-US" altLang="zh-TW" dirty="0" smtClean="0">
              <a:sym typeface="Wingdings"/>
            </a:endParaRPr>
          </a:p>
          <a:p>
            <a:r>
              <a:rPr kumimoji="1" lang="zh-TW" altLang="en-US" dirty="0" smtClean="0">
                <a:sym typeface="Wingdings"/>
              </a:rPr>
              <a:t>針對性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41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32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979D0-F06D-0A43-BE66-B0724008704F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2723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渝北區挑兩個（示範小區）場域做姥姥</a:t>
            </a:r>
            <a:r>
              <a:rPr kumimoji="1" lang="en-US" altLang="zh-TW" dirty="0" smtClean="0"/>
              <a:t>interview</a:t>
            </a:r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隨身跟訪的標的挑選原則：</a:t>
            </a:r>
            <a:endParaRPr kumimoji="1" lang="en-US" altLang="zh-TW" dirty="0" smtClean="0"/>
          </a:p>
          <a:p>
            <a:pPr marL="228600" indent="-228600">
              <a:buAutoNum type="arabicPeriod"/>
            </a:pPr>
            <a:r>
              <a:rPr kumimoji="1" lang="zh-TW" altLang="en-US" dirty="0" smtClean="0"/>
              <a:t>訪談中最常出現的場域且困擾多的</a:t>
            </a:r>
            <a:r>
              <a:rPr kumimoji="1" lang="zh-TW" altLang="en-US" dirty="0" smtClean="0">
                <a:sym typeface="Wingdings"/>
              </a:rPr>
              <a:t>捉出下一個改善點</a:t>
            </a:r>
            <a:r>
              <a:rPr kumimoji="1" lang="en-US" altLang="zh-TW" dirty="0" smtClean="0">
                <a:sym typeface="Wingdings"/>
              </a:rPr>
              <a:t>/</a:t>
            </a:r>
            <a:r>
              <a:rPr kumimoji="1" lang="zh-TW" altLang="en-US" dirty="0" smtClean="0">
                <a:sym typeface="Wingdings"/>
              </a:rPr>
              <a:t>應用情境</a:t>
            </a:r>
            <a:endParaRPr kumimoji="1" lang="en-US" altLang="zh-TW" dirty="0" smtClean="0"/>
          </a:p>
          <a:p>
            <a:pPr marL="228600" indent="-228600">
              <a:buAutoNum type="arabicPeriod"/>
            </a:pPr>
            <a:r>
              <a:rPr kumimoji="1" lang="zh-TW" altLang="en-US" dirty="0" smtClean="0"/>
              <a:t>黏著度高的場域（心理或生活）</a:t>
            </a:r>
            <a:r>
              <a:rPr kumimoji="1" lang="en-US" altLang="zh-TW" dirty="0" smtClean="0"/>
              <a:t>-</a:t>
            </a:r>
            <a:r>
              <a:rPr kumimoji="1" lang="en-US" altLang="zh-TW" dirty="0" smtClean="0">
                <a:sym typeface="Wingdings"/>
              </a:rPr>
              <a:t></a:t>
            </a:r>
            <a:r>
              <a:rPr kumimoji="1" lang="zh-TW" altLang="en-US" dirty="0" smtClean="0">
                <a:sym typeface="Wingdings"/>
              </a:rPr>
              <a:t>捉取元素轉化到長者服務設計上</a:t>
            </a:r>
            <a:endParaRPr kumimoji="1" lang="en-US" altLang="zh-TW" dirty="0" smtClean="0">
              <a:sym typeface="Wingdings"/>
            </a:endParaRPr>
          </a:p>
          <a:p>
            <a:pPr marL="228600" indent="-228600">
              <a:buAutoNum type="arabicPeriod"/>
            </a:pPr>
            <a:r>
              <a:rPr kumimoji="1" lang="zh-TW" altLang="en-US" dirty="0" smtClean="0">
                <a:sym typeface="Wingdings"/>
              </a:rPr>
              <a:t>目前想像的必須點：醫院（從商業推動改革的脈絡）</a:t>
            </a:r>
            <a:endParaRPr kumimoji="1" lang="en-US" altLang="zh-TW" dirty="0" smtClean="0">
              <a:sym typeface="Wingdings"/>
            </a:endParaRPr>
          </a:p>
          <a:p>
            <a:pPr marL="228600" indent="-228600">
              <a:buAutoNum type="arabicPeriod"/>
            </a:pPr>
            <a:endParaRPr kumimoji="1" lang="en-US" altLang="zh-TW" dirty="0">
              <a:sym typeface="Wingdings"/>
            </a:endParaRPr>
          </a:p>
          <a:p>
            <a:pPr marL="228600" indent="-228600">
              <a:buAutoNum type="arabicPeriod"/>
            </a:pPr>
            <a:endParaRPr kumimoji="1" lang="en-US" altLang="zh-TW" dirty="0">
              <a:sym typeface="Wingdings"/>
            </a:endParaRPr>
          </a:p>
          <a:p>
            <a:pPr marL="0" indent="0">
              <a:buFontTx/>
              <a:buNone/>
            </a:pPr>
            <a:r>
              <a:rPr kumimoji="1" lang="zh-TW" altLang="en-US" dirty="0" smtClean="0">
                <a:sym typeface="Wingdings"/>
              </a:rPr>
              <a:t>場域</a:t>
            </a:r>
            <a:endParaRPr kumimoji="1" lang="en-US" altLang="zh-TW" dirty="0" smtClean="0">
              <a:sym typeface="Wingdings"/>
            </a:endParaRPr>
          </a:p>
          <a:p>
            <a:pPr marL="228600" indent="-228600">
              <a:buFontTx/>
              <a:buAutoNum type="arabicPeriod"/>
            </a:pPr>
            <a:r>
              <a:rPr kumimoji="1" lang="zh-TW" altLang="en-US" dirty="0" smtClean="0">
                <a:sym typeface="Wingdings"/>
              </a:rPr>
              <a:t>有許多協助老人生活的配套服務進駐到小區</a:t>
            </a:r>
            <a:endParaRPr kumimoji="1" lang="en-US" altLang="zh-TW" dirty="0" smtClean="0">
              <a:sym typeface="Wingdings"/>
            </a:endParaRPr>
          </a:p>
          <a:p>
            <a:pPr marL="228600" indent="-228600">
              <a:buFontTx/>
              <a:buAutoNum type="arabicPeriod"/>
            </a:pPr>
            <a:r>
              <a:rPr kumimoji="1" lang="zh-TW" altLang="en-US" dirty="0" smtClean="0">
                <a:sym typeface="Wingdings"/>
              </a:rPr>
              <a:t>專門為養老生活設計的小區</a:t>
            </a:r>
            <a:r>
              <a:rPr kumimoji="1" lang="is-IS" altLang="zh-TW" dirty="0" smtClean="0">
                <a:sym typeface="Wingdings"/>
              </a:rPr>
              <a:t>….....key question</a:t>
            </a:r>
            <a:r>
              <a:rPr kumimoji="1" lang="zh-TW" altLang="en-US" dirty="0" smtClean="0">
                <a:sym typeface="Wingdings"/>
              </a:rPr>
              <a:t>：不同年齡代的人對於退休老後生活的居住點的想法？為退休者會希望找一個適合退休居住的地點並搬過去嗎？或是會延續退休前居住的地區？或是候鳥遷徙？</a:t>
            </a:r>
            <a:endParaRPr kumimoji="1" lang="en-US" altLang="zh-TW" dirty="0" smtClean="0">
              <a:sym typeface="Wingdings"/>
            </a:endParaRPr>
          </a:p>
          <a:p>
            <a:pPr marL="228600" indent="-228600">
              <a:buFontTx/>
              <a:buAutoNum type="arabicPeriod"/>
            </a:pPr>
            <a:endParaRPr kumimoji="1" lang="en-US" altLang="zh-TW" dirty="0" smtClean="0">
              <a:sym typeface="Wingding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34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智慧</a:t>
            </a:r>
            <a:r>
              <a:rPr kumimoji="1" lang="en-US" altLang="zh-TW" dirty="0" smtClean="0"/>
              <a:t>X</a:t>
            </a:r>
            <a:r>
              <a:rPr kumimoji="1" lang="zh-TW" altLang="en-US" dirty="0" smtClean="0"/>
              <a:t>養老</a:t>
            </a:r>
            <a:r>
              <a:rPr kumimoji="1" lang="zh-TW" altLang="en-US" dirty="0" smtClean="0">
                <a:sym typeface="Wingdings"/>
              </a:rPr>
              <a:t>對養老的規劃、想法、做法比一般人走得更前面＋善用各種科技產品或新式服務協助自己達到理想的養老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/>
          <p:cNvSpPr>
            <a:spLocks noGrp="1"/>
          </p:cNvSpPr>
          <p:nvPr>
            <p:ph type="title" hasCustomPrompt="1"/>
          </p:nvPr>
        </p:nvSpPr>
        <p:spPr>
          <a:xfrm>
            <a:off x="2627784" y="1635646"/>
            <a:ext cx="5976664" cy="2808312"/>
          </a:xfrm>
          <a:prstGeom prst="rect">
            <a:avLst/>
          </a:prstGeom>
        </p:spPr>
        <p:txBody>
          <a:bodyPr anchor="b"/>
          <a:lstStyle>
            <a:lvl1pPr algn="l">
              <a:defRPr sz="44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Master TITLE GOES HERE IN uppercase 44PTS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116632" y="-668610"/>
            <a:ext cx="3386120" cy="46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627784" y="4443958"/>
            <a:ext cx="5919540" cy="672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體說明，含2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4603432" y="2485550"/>
            <a:ext cx="4538929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2485550"/>
            <a:ext cx="4535488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標題 1"/>
          <p:cNvSpPr txBox="1">
            <a:spLocks/>
          </p:cNvSpPr>
          <p:nvPr userDrawn="1"/>
        </p:nvSpPr>
        <p:spPr>
          <a:xfrm>
            <a:off x="107504" y="4515966"/>
            <a:ext cx="4176464" cy="49316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E94F1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94F1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9" name="內容版面配置區 25"/>
          <p:cNvSpPr>
            <a:spLocks noGrp="1"/>
          </p:cNvSpPr>
          <p:nvPr>
            <p:ph sz="quarter" idx="28"/>
          </p:nvPr>
        </p:nvSpPr>
        <p:spPr>
          <a:xfrm>
            <a:off x="4603431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345170" cy="174592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體說明，含2張圖（兩岸對比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4603432" y="2485550"/>
            <a:ext cx="4538929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2485550"/>
            <a:ext cx="4535488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標題 1"/>
          <p:cNvSpPr txBox="1">
            <a:spLocks/>
          </p:cNvSpPr>
          <p:nvPr userDrawn="1"/>
        </p:nvSpPr>
        <p:spPr>
          <a:xfrm>
            <a:off x="107504" y="4515966"/>
            <a:ext cx="4176464" cy="49316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E94F1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94F1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9" name="內容版面配置區 25"/>
          <p:cNvSpPr>
            <a:spLocks noGrp="1"/>
          </p:cNvSpPr>
          <p:nvPr>
            <p:ph sz="quarter" idx="28"/>
          </p:nvPr>
        </p:nvSpPr>
        <p:spPr>
          <a:xfrm>
            <a:off x="4603431" y="4731990"/>
            <a:ext cx="2987675" cy="288032"/>
          </a:xfrm>
          <a:prstGeom prst="rect">
            <a:avLst/>
          </a:prstGeom>
          <a:solidFill>
            <a:schemeClr val="accent2">
              <a:alpha val="69804"/>
            </a:schemeClr>
          </a:solidFill>
        </p:spPr>
        <p:txBody>
          <a:bodyPr lIns="1800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345170" cy="174592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體說明，含3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2485550"/>
            <a:ext cx="2987824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3079157" y="2485550"/>
            <a:ext cx="2987824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4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6156176" y="2485550"/>
            <a:ext cx="2987824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7092280" y="4876006"/>
            <a:ext cx="1656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700" dirty="0" err="1" smtClean="0">
                <a:solidFill>
                  <a:schemeClr val="accent3"/>
                </a:solidFill>
              </a:rPr>
              <a:t>Cruxvalues</a:t>
            </a:r>
            <a:r>
              <a:rPr lang="zh-TW" altLang="en-US" sz="700" dirty="0" smtClean="0">
                <a:solidFill>
                  <a:schemeClr val="accent3"/>
                </a:solidFill>
              </a:rPr>
              <a:t>版權所有</a:t>
            </a:r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27" name="內容版面配置區 25"/>
          <p:cNvSpPr>
            <a:spLocks noGrp="1"/>
          </p:cNvSpPr>
          <p:nvPr>
            <p:ph sz="quarter" idx="25"/>
          </p:nvPr>
        </p:nvSpPr>
        <p:spPr>
          <a:xfrm>
            <a:off x="3079157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9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30" name="內容版面配置區 25"/>
          <p:cNvSpPr>
            <a:spLocks noGrp="1"/>
          </p:cNvSpPr>
          <p:nvPr>
            <p:ph sz="quarter" idx="28"/>
          </p:nvPr>
        </p:nvSpPr>
        <p:spPr>
          <a:xfrm>
            <a:off x="6156325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345170" cy="174592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整體說明，含2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4603432" y="3003798"/>
            <a:ext cx="4538929" cy="213970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3003798"/>
            <a:ext cx="4535488" cy="213970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標題 1"/>
          <p:cNvSpPr txBox="1">
            <a:spLocks/>
          </p:cNvSpPr>
          <p:nvPr userDrawn="1"/>
        </p:nvSpPr>
        <p:spPr>
          <a:xfrm>
            <a:off x="107504" y="4515966"/>
            <a:ext cx="4176464" cy="49316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E94F1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94F1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4504221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6" name="內容版面配置區 25"/>
          <p:cNvSpPr>
            <a:spLocks noGrp="1"/>
          </p:cNvSpPr>
          <p:nvPr>
            <p:ph sz="quarter" idx="28"/>
          </p:nvPr>
        </p:nvSpPr>
        <p:spPr>
          <a:xfrm>
            <a:off x="4584992" y="4504220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7" name="圖片版面配置區 11"/>
          <p:cNvSpPr>
            <a:spLocks noGrp="1"/>
          </p:cNvSpPr>
          <p:nvPr>
            <p:ph type="pic" sz="quarter" idx="29"/>
          </p:nvPr>
        </p:nvSpPr>
        <p:spPr>
          <a:xfrm>
            <a:off x="4603432" y="796677"/>
            <a:ext cx="4538929" cy="213970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20" name="圖片版面配置區 11"/>
          <p:cNvSpPr>
            <a:spLocks noGrp="1"/>
          </p:cNvSpPr>
          <p:nvPr>
            <p:ph type="pic" sz="quarter" idx="30"/>
          </p:nvPr>
        </p:nvSpPr>
        <p:spPr>
          <a:xfrm>
            <a:off x="0" y="796677"/>
            <a:ext cx="4535488" cy="213970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21" name="內容版面配置區 25"/>
          <p:cNvSpPr>
            <a:spLocks noGrp="1"/>
          </p:cNvSpPr>
          <p:nvPr>
            <p:ph sz="quarter" idx="31"/>
          </p:nvPr>
        </p:nvSpPr>
        <p:spPr>
          <a:xfrm>
            <a:off x="0" y="2297100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2" name="內容版面配置區 25"/>
          <p:cNvSpPr>
            <a:spLocks noGrp="1"/>
          </p:cNvSpPr>
          <p:nvPr>
            <p:ph sz="quarter" idx="32"/>
          </p:nvPr>
        </p:nvSpPr>
        <p:spPr>
          <a:xfrm>
            <a:off x="4584992" y="2297099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體說明，含4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6352875" y="2571750"/>
            <a:ext cx="2791125" cy="25717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2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3518342" y="2571750"/>
            <a:ext cx="2791125" cy="25717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7" name="圖片版面配置區 11"/>
          <p:cNvSpPr>
            <a:spLocks noGrp="1"/>
          </p:cNvSpPr>
          <p:nvPr>
            <p:ph type="pic" sz="quarter" idx="21"/>
          </p:nvPr>
        </p:nvSpPr>
        <p:spPr>
          <a:xfrm>
            <a:off x="6352875" y="-26938"/>
            <a:ext cx="2791125" cy="25717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8" name="圖片版面配置區 11"/>
          <p:cNvSpPr>
            <a:spLocks noGrp="1"/>
          </p:cNvSpPr>
          <p:nvPr>
            <p:ph type="pic" sz="quarter" idx="22"/>
          </p:nvPr>
        </p:nvSpPr>
        <p:spPr>
          <a:xfrm>
            <a:off x="3518342" y="-26938"/>
            <a:ext cx="2791125" cy="25717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7092280" y="4876006"/>
            <a:ext cx="1656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700" dirty="0" err="1" smtClean="0">
                <a:solidFill>
                  <a:schemeClr val="accent3"/>
                </a:solidFill>
              </a:rPr>
              <a:t>Cruxvalues</a:t>
            </a:r>
            <a:r>
              <a:rPr lang="zh-TW" altLang="en-US" sz="700" dirty="0" smtClean="0">
                <a:solidFill>
                  <a:schemeClr val="accent3"/>
                </a:solidFill>
              </a:rPr>
              <a:t>版權所有</a:t>
            </a:r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6487" y="1131590"/>
            <a:ext cx="3081855" cy="34588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</p:txBody>
      </p:sp>
      <p:sp>
        <p:nvSpPr>
          <p:cNvPr id="16" name="內容版面配置區 25"/>
          <p:cNvSpPr>
            <a:spLocks noGrp="1"/>
          </p:cNvSpPr>
          <p:nvPr>
            <p:ph sz="quarter" idx="27"/>
          </p:nvPr>
        </p:nvSpPr>
        <p:spPr>
          <a:xfrm>
            <a:off x="3518341" y="4731990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1" name="內容版面配置區 25"/>
          <p:cNvSpPr>
            <a:spLocks noGrp="1"/>
          </p:cNvSpPr>
          <p:nvPr>
            <p:ph sz="quarter" idx="28"/>
          </p:nvPr>
        </p:nvSpPr>
        <p:spPr>
          <a:xfrm>
            <a:off x="3510232" y="2120285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2" name="內容版面配置區 25"/>
          <p:cNvSpPr>
            <a:spLocks noGrp="1"/>
          </p:cNvSpPr>
          <p:nvPr>
            <p:ph sz="quarter" idx="29"/>
          </p:nvPr>
        </p:nvSpPr>
        <p:spPr>
          <a:xfrm>
            <a:off x="6368202" y="4731990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3" name="內容版面配置區 25"/>
          <p:cNvSpPr>
            <a:spLocks noGrp="1"/>
          </p:cNvSpPr>
          <p:nvPr>
            <p:ph sz="quarter" idx="30"/>
          </p:nvPr>
        </p:nvSpPr>
        <p:spPr>
          <a:xfrm>
            <a:off x="6360093" y="2120285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0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26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別說明，3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容版面配置區 20"/>
          <p:cNvSpPr>
            <a:spLocks noGrp="1"/>
          </p:cNvSpPr>
          <p:nvPr>
            <p:ph sz="quarter" idx="27" hasCustomPrompt="1"/>
          </p:nvPr>
        </p:nvSpPr>
        <p:spPr>
          <a:xfrm>
            <a:off x="3059832" y="2460265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731851"/>
            <a:ext cx="2987824" cy="169588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3059832" y="731851"/>
            <a:ext cx="2987824" cy="169588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4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6136929" y="731851"/>
            <a:ext cx="2987824" cy="169588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-55708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22" name="文字方塊 21"/>
          <p:cNvSpPr txBox="1"/>
          <p:nvPr userDrawn="1"/>
        </p:nvSpPr>
        <p:spPr>
          <a:xfrm>
            <a:off x="2677870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27" name="內容版面配置區 20"/>
          <p:cNvSpPr>
            <a:spLocks noGrp="1"/>
          </p:cNvSpPr>
          <p:nvPr>
            <p:ph sz="quarter" idx="25" hasCustomPrompt="1"/>
          </p:nvPr>
        </p:nvSpPr>
        <p:spPr>
          <a:xfrm>
            <a:off x="1" y="2460042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31" name="內容版面配置區 20"/>
          <p:cNvSpPr>
            <a:spLocks noGrp="1"/>
          </p:cNvSpPr>
          <p:nvPr>
            <p:ph sz="quarter" idx="29" hasCustomPrompt="1"/>
          </p:nvPr>
        </p:nvSpPr>
        <p:spPr>
          <a:xfrm>
            <a:off x="6136929" y="2460042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33" name="文字方塊 32"/>
          <p:cNvSpPr txBox="1"/>
          <p:nvPr userDrawn="1"/>
        </p:nvSpPr>
        <p:spPr>
          <a:xfrm>
            <a:off x="2987824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4" name="文字方塊 33"/>
          <p:cNvSpPr txBox="1"/>
          <p:nvPr userDrawn="1"/>
        </p:nvSpPr>
        <p:spPr>
          <a:xfrm>
            <a:off x="5721402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5" name="文字方塊 34"/>
          <p:cNvSpPr txBox="1"/>
          <p:nvPr userDrawn="1"/>
        </p:nvSpPr>
        <p:spPr>
          <a:xfrm>
            <a:off x="6052782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6" name="文字方塊 35"/>
          <p:cNvSpPr txBox="1"/>
          <p:nvPr userDrawn="1"/>
        </p:nvSpPr>
        <p:spPr>
          <a:xfrm>
            <a:off x="8786360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-1" y="3076798"/>
            <a:ext cx="2982697" cy="17992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157200" y="3079092"/>
            <a:ext cx="2982697" cy="17992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79157" y="3076798"/>
            <a:ext cx="2982697" cy="17992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2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圖，副標字大點＋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-1" y="3076798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157200" y="3079092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79157" y="3076798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3059832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4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6136929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-55708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22" name="文字方塊 21"/>
          <p:cNvSpPr txBox="1"/>
          <p:nvPr userDrawn="1"/>
        </p:nvSpPr>
        <p:spPr>
          <a:xfrm>
            <a:off x="2677870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3" name="文字方塊 32"/>
          <p:cNvSpPr txBox="1"/>
          <p:nvPr userDrawn="1"/>
        </p:nvSpPr>
        <p:spPr>
          <a:xfrm>
            <a:off x="2987824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4" name="文字方塊 33"/>
          <p:cNvSpPr txBox="1"/>
          <p:nvPr userDrawn="1"/>
        </p:nvSpPr>
        <p:spPr>
          <a:xfrm>
            <a:off x="5721402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5" name="文字方塊 34"/>
          <p:cNvSpPr txBox="1"/>
          <p:nvPr userDrawn="1"/>
        </p:nvSpPr>
        <p:spPr>
          <a:xfrm>
            <a:off x="6052782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6" name="文字方塊 35"/>
          <p:cNvSpPr txBox="1"/>
          <p:nvPr userDrawn="1"/>
        </p:nvSpPr>
        <p:spPr>
          <a:xfrm>
            <a:off x="8786360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25" name="內容版面配置區 25"/>
          <p:cNvSpPr>
            <a:spLocks noGrp="1"/>
          </p:cNvSpPr>
          <p:nvPr>
            <p:ph sz="quarter" idx="25"/>
          </p:nvPr>
        </p:nvSpPr>
        <p:spPr>
          <a:xfrm>
            <a:off x="3079157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6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37" name="內容版面配置區 25"/>
          <p:cNvSpPr>
            <a:spLocks noGrp="1"/>
          </p:cNvSpPr>
          <p:nvPr>
            <p:ph sz="quarter" idx="32"/>
          </p:nvPr>
        </p:nvSpPr>
        <p:spPr>
          <a:xfrm>
            <a:off x="6156325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分別說明，3圖，副標字大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-1" y="3076798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157200" y="3079092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79157" y="3076798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3059832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4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6136929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內容版面配置區 25"/>
          <p:cNvSpPr>
            <a:spLocks noGrp="1"/>
          </p:cNvSpPr>
          <p:nvPr>
            <p:ph sz="quarter" idx="25"/>
          </p:nvPr>
        </p:nvSpPr>
        <p:spPr>
          <a:xfrm>
            <a:off x="3079157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6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37" name="內容版面配置區 25"/>
          <p:cNvSpPr>
            <a:spLocks noGrp="1"/>
          </p:cNvSpPr>
          <p:nvPr>
            <p:ph sz="quarter" idx="32"/>
          </p:nvPr>
        </p:nvSpPr>
        <p:spPr>
          <a:xfrm>
            <a:off x="6156325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731627"/>
            <a:ext cx="2987824" cy="162409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3079157" y="731627"/>
            <a:ext cx="2987824" cy="162409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4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6156176" y="731627"/>
            <a:ext cx="2987824" cy="162409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內容版面配置區 20"/>
          <p:cNvSpPr>
            <a:spLocks noGrp="1"/>
          </p:cNvSpPr>
          <p:nvPr>
            <p:ph sz="quarter" idx="23" hasCustomPrompt="1"/>
          </p:nvPr>
        </p:nvSpPr>
        <p:spPr>
          <a:xfrm>
            <a:off x="364480" y="3076575"/>
            <a:ext cx="8383984" cy="1727200"/>
          </a:xfrm>
          <a:prstGeom prst="rect">
            <a:avLst/>
          </a:prstGeom>
        </p:spPr>
        <p:txBody>
          <a:bodyPr/>
          <a:lstStyle>
            <a:lvl1pPr>
              <a:buNone/>
              <a:defRPr sz="16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19" name="內容版面配置區 20"/>
          <p:cNvSpPr>
            <a:spLocks noGrp="1"/>
          </p:cNvSpPr>
          <p:nvPr>
            <p:ph sz="quarter" idx="27" hasCustomPrompt="1"/>
          </p:nvPr>
        </p:nvSpPr>
        <p:spPr>
          <a:xfrm>
            <a:off x="3079158" y="2460265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20" name="內容版面配置區 20"/>
          <p:cNvSpPr>
            <a:spLocks noGrp="1"/>
          </p:cNvSpPr>
          <p:nvPr>
            <p:ph sz="quarter" idx="25" hasCustomPrompt="1"/>
          </p:nvPr>
        </p:nvSpPr>
        <p:spPr>
          <a:xfrm>
            <a:off x="1" y="2460042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22" name="內容版面配置區 20"/>
          <p:cNvSpPr>
            <a:spLocks noGrp="1"/>
          </p:cNvSpPr>
          <p:nvPr>
            <p:ph sz="quarter" idx="29" hasCustomPrompt="1"/>
          </p:nvPr>
        </p:nvSpPr>
        <p:spPr>
          <a:xfrm>
            <a:off x="6136929" y="2460042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15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整體說明，含2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4603432" y="962494"/>
            <a:ext cx="4538929" cy="343268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962494"/>
            <a:ext cx="4535488" cy="3409456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7092280" y="4876006"/>
            <a:ext cx="1656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700" dirty="0" err="1" smtClean="0">
                <a:solidFill>
                  <a:schemeClr val="accent3"/>
                </a:solidFill>
              </a:rPr>
              <a:t>Cruxvalues</a:t>
            </a:r>
            <a:r>
              <a:rPr lang="zh-TW" altLang="en-US" sz="700" dirty="0" smtClean="0">
                <a:solidFill>
                  <a:schemeClr val="accent3"/>
                </a:solidFill>
              </a:rPr>
              <a:t>版權所有</a:t>
            </a:r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11" name="標題 1"/>
          <p:cNvSpPr txBox="1">
            <a:spLocks/>
          </p:cNvSpPr>
          <p:nvPr userDrawn="1"/>
        </p:nvSpPr>
        <p:spPr>
          <a:xfrm>
            <a:off x="107504" y="3194742"/>
            <a:ext cx="4176464" cy="49316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E94F1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94F1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-9426" y="4371950"/>
            <a:ext cx="4544914" cy="504056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28" name="內容版面配置區 25"/>
          <p:cNvSpPr>
            <a:spLocks noGrp="1"/>
          </p:cNvSpPr>
          <p:nvPr>
            <p:ph sz="quarter" idx="27"/>
          </p:nvPr>
        </p:nvSpPr>
        <p:spPr>
          <a:xfrm>
            <a:off x="-9426" y="3778578"/>
            <a:ext cx="4544914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601716" y="4371950"/>
            <a:ext cx="4544914" cy="504056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31" name="內容版面配置區 25"/>
          <p:cNvSpPr>
            <a:spLocks noGrp="1"/>
          </p:cNvSpPr>
          <p:nvPr>
            <p:ph sz="quarter" idx="33"/>
          </p:nvPr>
        </p:nvSpPr>
        <p:spPr>
          <a:xfrm>
            <a:off x="4601716" y="3778578"/>
            <a:ext cx="4544914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4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6969" y="962958"/>
            <a:ext cx="4088993" cy="362743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sp>
        <p:nvSpPr>
          <p:cNvPr id="7" name="標題 1"/>
          <p:cNvSpPr>
            <a:spLocks noGrp="1"/>
          </p:cNvSpPr>
          <p:nvPr>
            <p:ph type="title" hasCustomPrompt="1"/>
          </p:nvPr>
        </p:nvSpPr>
        <p:spPr>
          <a:xfrm>
            <a:off x="4686968" y="440418"/>
            <a:ext cx="2477319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Contents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有對比意味的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6488" y="1347614"/>
            <a:ext cx="4028375" cy="324278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6969" y="1347614"/>
            <a:ext cx="4088993" cy="324278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內容版面配置區 20"/>
          <p:cNvSpPr>
            <a:spLocks noGrp="1"/>
          </p:cNvSpPr>
          <p:nvPr>
            <p:ph sz="quarter" idx="27" hasCustomPrompt="1"/>
          </p:nvPr>
        </p:nvSpPr>
        <p:spPr>
          <a:xfrm>
            <a:off x="4686969" y="731465"/>
            <a:ext cx="2987823" cy="512217"/>
          </a:xfrm>
          <a:prstGeom prst="rect">
            <a:avLst/>
          </a:prstGeom>
        </p:spPr>
        <p:txBody>
          <a:bodyPr lIns="90000"/>
          <a:lstStyle>
            <a:lvl1pPr>
              <a:buNone/>
              <a:defRPr sz="20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18" name="內容版面配置區 20"/>
          <p:cNvSpPr>
            <a:spLocks noGrp="1"/>
          </p:cNvSpPr>
          <p:nvPr>
            <p:ph sz="quarter" idx="25" hasCustomPrompt="1"/>
          </p:nvPr>
        </p:nvSpPr>
        <p:spPr>
          <a:xfrm>
            <a:off x="436302" y="736021"/>
            <a:ext cx="2987823" cy="512217"/>
          </a:xfrm>
          <a:prstGeom prst="rect">
            <a:avLst/>
          </a:prstGeom>
        </p:spPr>
        <p:txBody>
          <a:bodyPr lIns="90000"/>
          <a:lstStyle>
            <a:lvl1pPr>
              <a:buNone/>
              <a:defRPr sz="20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岸對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6302" y="1356725"/>
            <a:ext cx="4028561" cy="323367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 dirty="0" smtClean="0"/>
              <a:t>Subtitle text goes here in sentence case</a:t>
            </a:r>
            <a:r>
              <a:rPr lang="en-US" altLang="zh-TW" dirty="0" smtClean="0"/>
              <a:t>20</a:t>
            </a:r>
            <a:r>
              <a:rPr lang="en-US" dirty="0" smtClean="0"/>
              <a:t>pts.</a:t>
            </a:r>
          </a:p>
          <a:p>
            <a:pPr lvl="1"/>
            <a:r>
              <a:rPr lang="en-US" dirty="0" smtClean="0"/>
              <a:t>Body text goes here in sentence case</a:t>
            </a:r>
            <a:r>
              <a:rPr lang="en-US" altLang="zh-TW" dirty="0" smtClean="0"/>
              <a:t>18</a:t>
            </a:r>
            <a:r>
              <a:rPr lang="en-US" dirty="0" smtClean="0"/>
              <a:t>pts.</a:t>
            </a:r>
          </a:p>
          <a:p>
            <a:pPr lvl="2"/>
            <a:r>
              <a:rPr lang="en-US" dirty="0" smtClean="0"/>
              <a:t>First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</a:p>
          <a:p>
            <a:pPr lvl="3"/>
            <a:r>
              <a:rPr lang="en-US" dirty="0" smtClean="0"/>
              <a:t>Second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</a:p>
          <a:p>
            <a:pPr lvl="4"/>
            <a:r>
              <a:rPr lang="en-US" dirty="0" smtClean="0"/>
              <a:t>Third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6969" y="1356725"/>
            <a:ext cx="3989487" cy="323367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 dirty="0" smtClean="0"/>
              <a:t>Subtitle text goes here in sentence case</a:t>
            </a:r>
            <a:r>
              <a:rPr lang="en-US" altLang="zh-TW" dirty="0" smtClean="0"/>
              <a:t>20</a:t>
            </a:r>
            <a:r>
              <a:rPr lang="en-US" dirty="0" smtClean="0"/>
              <a:t>pts.</a:t>
            </a:r>
          </a:p>
          <a:p>
            <a:pPr lvl="1"/>
            <a:r>
              <a:rPr lang="en-US" dirty="0" smtClean="0"/>
              <a:t>Body text goes here in sentence case1</a:t>
            </a:r>
            <a:r>
              <a:rPr lang="en-US" altLang="zh-TW" dirty="0" smtClean="0"/>
              <a:t>8</a:t>
            </a:r>
            <a:r>
              <a:rPr lang="en-US" dirty="0" smtClean="0"/>
              <a:t>pts.</a:t>
            </a:r>
          </a:p>
          <a:p>
            <a:pPr lvl="2"/>
            <a:r>
              <a:rPr lang="en-US" dirty="0" smtClean="0"/>
              <a:t>First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</a:p>
          <a:p>
            <a:pPr lvl="3"/>
            <a:r>
              <a:rPr lang="en-US" dirty="0" smtClean="0"/>
              <a:t>Second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</a:p>
          <a:p>
            <a:pPr lvl="4"/>
            <a:r>
              <a:rPr lang="en-US" dirty="0" smtClean="0"/>
              <a:t>Third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  <a:endParaRPr 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7092280" y="4876006"/>
            <a:ext cx="1656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700" dirty="0" err="1" smtClean="0">
                <a:solidFill>
                  <a:schemeClr val="accent3"/>
                </a:solidFill>
              </a:rPr>
              <a:t>Cruxvalues</a:t>
            </a:r>
            <a:r>
              <a:rPr lang="zh-TW" altLang="en-US" sz="700" dirty="0" smtClean="0">
                <a:solidFill>
                  <a:schemeClr val="accent3"/>
                </a:solidFill>
              </a:rPr>
              <a:t>版權所有</a:t>
            </a:r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16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內容版面配置區 20"/>
          <p:cNvSpPr>
            <a:spLocks noGrp="1"/>
          </p:cNvSpPr>
          <p:nvPr>
            <p:ph sz="quarter" idx="27" hasCustomPrompt="1"/>
          </p:nvPr>
        </p:nvSpPr>
        <p:spPr>
          <a:xfrm>
            <a:off x="4686969" y="731465"/>
            <a:ext cx="2987823" cy="512217"/>
          </a:xfrm>
          <a:prstGeom prst="rect">
            <a:avLst/>
          </a:prstGeom>
        </p:spPr>
        <p:txBody>
          <a:bodyPr lIns="90000"/>
          <a:lstStyle>
            <a:lvl1pPr>
              <a:buNone/>
              <a:defRPr sz="20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19" name="內容版面配置區 20"/>
          <p:cNvSpPr>
            <a:spLocks noGrp="1"/>
          </p:cNvSpPr>
          <p:nvPr>
            <p:ph sz="quarter" idx="25" hasCustomPrompt="1"/>
          </p:nvPr>
        </p:nvSpPr>
        <p:spPr>
          <a:xfrm>
            <a:off x="436302" y="736021"/>
            <a:ext cx="2987823" cy="512217"/>
          </a:xfrm>
          <a:prstGeom prst="rect">
            <a:avLst/>
          </a:prstGeom>
        </p:spPr>
        <p:txBody>
          <a:bodyPr lIns="90000"/>
          <a:lstStyle>
            <a:lvl1pPr>
              <a:buNone/>
              <a:defRPr sz="20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64480" y="962958"/>
            <a:ext cx="4100383" cy="362743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7092280" y="4876006"/>
            <a:ext cx="1656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700" dirty="0" err="1" smtClean="0">
                <a:solidFill>
                  <a:schemeClr val="accent3"/>
                </a:solidFill>
              </a:rPr>
              <a:t>Cruxvalues</a:t>
            </a:r>
            <a:r>
              <a:rPr lang="zh-TW" altLang="en-US" sz="700" dirty="0" smtClean="0">
                <a:solidFill>
                  <a:schemeClr val="accent3"/>
                </a:solidFill>
              </a:rPr>
              <a:t>版權所有</a:t>
            </a:r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10" name="SmartArt 版面配置區 9"/>
          <p:cNvSpPr>
            <a:spLocks noGrp="1"/>
          </p:cNvSpPr>
          <p:nvPr>
            <p:ph type="dgm" sz="quarter" idx="18"/>
          </p:nvPr>
        </p:nvSpPr>
        <p:spPr>
          <a:xfrm>
            <a:off x="4572000" y="987425"/>
            <a:ext cx="4464050" cy="360045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15" name="內容版面配置區 25"/>
          <p:cNvSpPr>
            <a:spLocks noGrp="1"/>
          </p:cNvSpPr>
          <p:nvPr>
            <p:ph sz="quarter" idx="27"/>
          </p:nvPr>
        </p:nvSpPr>
        <p:spPr>
          <a:xfrm>
            <a:off x="4572000" y="4587974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1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4644009" y="0"/>
            <a:ext cx="4499992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內容版面配置區 25"/>
          <p:cNvSpPr>
            <a:spLocks noGrp="1"/>
          </p:cNvSpPr>
          <p:nvPr>
            <p:ph sz="quarter" idx="27"/>
          </p:nvPr>
        </p:nvSpPr>
        <p:spPr>
          <a:xfrm>
            <a:off x="4652118" y="4587974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6488" y="761902"/>
            <a:ext cx="4028375" cy="382849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sp>
        <p:nvSpPr>
          <p:cNvPr id="10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6488" y="771550"/>
            <a:ext cx="4028375" cy="381884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圖表版面配置區 15"/>
          <p:cNvSpPr>
            <a:spLocks noGrp="1"/>
          </p:cNvSpPr>
          <p:nvPr>
            <p:ph type="chart" sz="quarter" idx="19"/>
          </p:nvPr>
        </p:nvSpPr>
        <p:spPr>
          <a:xfrm>
            <a:off x="4572000" y="771549"/>
            <a:ext cx="4193883" cy="38164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4028375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6806" y="188640"/>
            <a:ext cx="30471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37508" y="772719"/>
            <a:ext cx="4028375" cy="381884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圖表版面配置區 15"/>
          <p:cNvSpPr>
            <a:spLocks noGrp="1"/>
          </p:cNvSpPr>
          <p:nvPr>
            <p:ph type="chart" sz="quarter" idx="19"/>
          </p:nvPr>
        </p:nvSpPr>
        <p:spPr>
          <a:xfrm>
            <a:off x="353733" y="771549"/>
            <a:ext cx="4193883" cy="38164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4028375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6806" y="188640"/>
            <a:ext cx="30471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95536" y="1491630"/>
            <a:ext cx="8229600" cy="1512168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SHORT QUOTE GOES HERE IN UPPERCASE 44PTS </a:t>
            </a:r>
            <a:endParaRPr lang="zh-TW" alt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95536" y="3003798"/>
            <a:ext cx="8280920" cy="672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85582" y="1131590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8310652" y="1157543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336" y="2625756"/>
            <a:ext cx="934356" cy="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0779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標題 14"/>
          <p:cNvSpPr>
            <a:spLocks noGrp="1"/>
          </p:cNvSpPr>
          <p:nvPr>
            <p:ph type="title"/>
          </p:nvPr>
        </p:nvSpPr>
        <p:spPr>
          <a:xfrm>
            <a:off x="1403648" y="2571750"/>
            <a:ext cx="5122912" cy="432048"/>
          </a:xfrm>
          <a:prstGeom prst="rect">
            <a:avLst/>
          </a:prstGeom>
        </p:spPr>
        <p:txBody>
          <a:bodyPr/>
          <a:lstStyle>
            <a:lvl1pPr algn="r"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50658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altLang="zh-TW" dirty="0" smtClean="0"/>
              <a:t>THANK YOU</a:t>
            </a:r>
            <a:endParaRPr lang="zh-TW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87395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 descr="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8352" y="1419622"/>
            <a:ext cx="2107297" cy="696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935751"/>
            <a:ext cx="3257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691D94DE-BCC4-4F49-A0C7-E7A181C02E25}" type="slidenum">
              <a:rPr lang="zh-TW" altLang="en-US" sz="900" smtClean="0">
                <a:solidFill>
                  <a:srgbClr val="FFFFFF"/>
                </a:solidFill>
                <a:ea typeface="微軟正黑體"/>
                <a:cs typeface="Calibri"/>
              </a:rPr>
              <a:pPr/>
              <a:t>‹#›</a:t>
            </a:fld>
            <a:endParaRPr lang="zh-TW" altLang="en-US" sz="900" dirty="0">
              <a:solidFill>
                <a:prstClr val="black"/>
              </a:solidFill>
              <a:ea typeface="微軟正黑體"/>
              <a:cs typeface="Calibri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9144000" cy="626400"/>
          </a:xfrm>
          <a:prstGeom prst="rect">
            <a:avLst/>
          </a:prstGeom>
          <a:solidFill>
            <a:srgbClr val="8888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64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kumimoji="1" lang="zh-TW" altLang="en-US" sz="2700" b="1" kern="1200" cap="all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pPr marL="0" lvl="0"/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978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圖＋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87395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7494"/>
            <a:ext cx="514350" cy="294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本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rgbClr val="8888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0" y="4894008"/>
            <a:ext cx="9144000" cy="2494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schemeClr val="accent6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0" y="4873470"/>
            <a:ext cx="467544" cy="2700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6FB0BE-EF51-4D46-97C1-24D062484268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7534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normAutofit/>
          </a:bodyPr>
          <a:lstStyle>
            <a:lvl1pPr algn="ctr">
              <a:defRPr sz="2700" b="1" cap="all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0"/>
          </p:nvPr>
        </p:nvSpPr>
        <p:spPr>
          <a:xfrm>
            <a:off x="827584" y="1049573"/>
            <a:ext cx="7704856" cy="3671888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1pPr>
            <a:lvl2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2pPr>
            <a:lvl3pPr marL="8572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3pPr>
            <a:lvl4pPr marL="12001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4pPr>
            <a:lvl5pPr marL="15430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5pPr>
          </a:lstStyle>
          <a:p>
            <a:pPr lvl="0"/>
            <a:r>
              <a:rPr kumimoji="1" lang="zh-TW" altLang="de-DE" dirty="0" smtClean="0"/>
              <a:t>按一下以編輯母片文字樣式</a:t>
            </a:r>
          </a:p>
          <a:p>
            <a:pPr lvl="1"/>
            <a:r>
              <a:rPr kumimoji="1" lang="zh-TW" altLang="de-DE" dirty="0" smtClean="0"/>
              <a:t>第二層</a:t>
            </a:r>
          </a:p>
          <a:p>
            <a:pPr lvl="2"/>
            <a:r>
              <a:rPr kumimoji="1" lang="zh-TW" altLang="de-DE" dirty="0" smtClean="0"/>
              <a:t>第三層</a:t>
            </a:r>
          </a:p>
          <a:p>
            <a:pPr lvl="3"/>
            <a:r>
              <a:rPr kumimoji="1" lang="zh-TW" altLang="de-DE" dirty="0" smtClean="0"/>
              <a:t>第四層</a:t>
            </a:r>
          </a:p>
          <a:p>
            <a:pPr lvl="4"/>
            <a:r>
              <a:rPr kumimoji="1" lang="zh-TW" altLang="de-DE" dirty="0" smtClean="0"/>
              <a:t>第五層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755576" y="4935751"/>
            <a:ext cx="741682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750" dirty="0" smtClean="0">
                <a:latin typeface="微軟正黑體"/>
                <a:ea typeface="微軟正黑體"/>
                <a:cs typeface="微軟正黑體"/>
              </a:rPr>
              <a:t>著作權屬於智榮基金會龍吟研論享有，引用請註明「智榮基金會</a:t>
            </a:r>
            <a:r>
              <a:rPr kumimoji="1" lang="de-DE" altLang="zh-TW" sz="750" dirty="0" smtClean="0">
                <a:latin typeface="微軟正黑體"/>
                <a:ea typeface="微軟正黑體"/>
                <a:cs typeface="微軟正黑體"/>
              </a:rPr>
              <a:t>2016</a:t>
            </a:r>
            <a:r>
              <a:rPr kumimoji="1" lang="zh-TW" altLang="en-US" sz="750" dirty="0" smtClean="0">
                <a:latin typeface="微軟正黑體"/>
                <a:ea typeface="微軟正黑體"/>
                <a:cs typeface="微軟正黑體"/>
              </a:rPr>
              <a:t>龍吟趨勢研究」</a:t>
            </a:r>
            <a:endParaRPr kumimoji="1" lang="zh-TW" altLang="en-US" sz="75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610702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935751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691D94DE-BCC4-4F49-A0C7-E7A181C02E25}" type="slidenum">
              <a:rPr lang="zh-TW" altLang="en-US" sz="900" smtClean="0">
                <a:solidFill>
                  <a:srgbClr val="FFFFFF"/>
                </a:solidFill>
                <a:latin typeface="Calibri"/>
                <a:ea typeface="微軟正黑體"/>
                <a:cs typeface="Calibri"/>
              </a:rPr>
              <a:pPr/>
              <a:t>‹#›</a:t>
            </a:fld>
            <a:endParaRPr lang="zh-TW" altLang="en-US" sz="900" dirty="0">
              <a:latin typeface="Calibri"/>
              <a:ea typeface="微軟正黑體"/>
              <a:cs typeface="Calibri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9144000" cy="626400"/>
          </a:xfrm>
          <a:prstGeom prst="rect">
            <a:avLst/>
          </a:prstGeom>
          <a:solidFill>
            <a:srgbClr val="8888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64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kumimoji="1" lang="zh-TW" altLang="en-US" sz="2700" b="1" kern="1200" cap="all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pPr marL="0" lvl="0"/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2926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投影片編號版面配置區 5"/>
          <p:cNvSpPr txBox="1">
            <a:spLocks/>
          </p:cNvSpPr>
          <p:nvPr userDrawn="1"/>
        </p:nvSpPr>
        <p:spPr>
          <a:xfrm>
            <a:off x="0" y="4854736"/>
            <a:ext cx="442392" cy="28876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C19B3B-779A-6944-924B-8E04B21897F5}" type="slidenum">
              <a:rPr kumimoji="1" lang="zh-TW" altLang="en-US" sz="900" smtClean="0">
                <a:solidFill>
                  <a:srgbClr val="000000"/>
                </a:solidFill>
              </a:rPr>
              <a:pPr/>
              <a:t>‹#›</a:t>
            </a:fld>
            <a:endParaRPr kumimoji="1" lang="zh-TW" altLang="en-US" sz="900" dirty="0">
              <a:solidFill>
                <a:srgbClr val="000000"/>
              </a:solidFill>
            </a:endParaRPr>
          </a:p>
        </p:txBody>
      </p:sp>
      <p:pic>
        <p:nvPicPr>
          <p:cNvPr id="7" name="圖片 6" descr="CCC Logo_English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416" y="4928119"/>
            <a:ext cx="827584" cy="20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59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 txBox="1">
            <a:spLocks/>
          </p:cNvSpPr>
          <p:nvPr userDrawn="1"/>
        </p:nvSpPr>
        <p:spPr>
          <a:xfrm>
            <a:off x="0" y="4854736"/>
            <a:ext cx="442392" cy="28876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C19B3B-779A-6944-924B-8E04B21897F5}" type="slidenum">
              <a:rPr kumimoji="1" lang="zh-TW" altLang="en-US" sz="900" smtClean="0">
                <a:solidFill>
                  <a:srgbClr val="000000"/>
                </a:solidFill>
              </a:rPr>
              <a:pPr/>
              <a:t>‹#›</a:t>
            </a:fld>
            <a:endParaRPr kumimoji="1" lang="zh-TW" altLang="en-US" sz="900" dirty="0">
              <a:solidFill>
                <a:srgbClr val="000000"/>
              </a:solidFill>
            </a:endParaRPr>
          </a:p>
        </p:txBody>
      </p:sp>
      <p:pic>
        <p:nvPicPr>
          <p:cNvPr id="7" name="圖片 6" descr="CCC Logo_English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416" y="4928119"/>
            <a:ext cx="827584" cy="20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73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投影片編號版面配置區 5"/>
          <p:cNvSpPr txBox="1">
            <a:spLocks/>
          </p:cNvSpPr>
          <p:nvPr userDrawn="1"/>
        </p:nvSpPr>
        <p:spPr>
          <a:xfrm>
            <a:off x="0" y="4854736"/>
            <a:ext cx="442392" cy="28876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C19B3B-779A-6944-924B-8E04B21897F5}" type="slidenum">
              <a:rPr kumimoji="1" lang="zh-TW" altLang="en-US" sz="900" smtClean="0">
                <a:solidFill>
                  <a:srgbClr val="000000"/>
                </a:solidFill>
              </a:rPr>
              <a:pPr/>
              <a:t>‹#›</a:t>
            </a:fld>
            <a:endParaRPr kumimoji="1" lang="zh-TW" altLang="en-US" sz="900" dirty="0">
              <a:solidFill>
                <a:srgbClr val="000000"/>
              </a:solidFill>
            </a:endParaRPr>
          </a:p>
        </p:txBody>
      </p:sp>
      <p:pic>
        <p:nvPicPr>
          <p:cNvPr id="7" name="圖片 6" descr="CCC Logo_English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416" y="4928119"/>
            <a:ext cx="827584" cy="20754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 txBox="1">
            <a:spLocks/>
          </p:cNvSpPr>
          <p:nvPr userDrawn="1"/>
        </p:nvSpPr>
        <p:spPr>
          <a:xfrm>
            <a:off x="0" y="4854736"/>
            <a:ext cx="442392" cy="28876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C19B3B-779A-6944-924B-8E04B21897F5}" type="slidenum">
              <a:rPr kumimoji="1" lang="zh-TW" altLang="en-US" sz="900" smtClean="0">
                <a:solidFill>
                  <a:srgbClr val="000000"/>
                </a:solidFill>
              </a:rPr>
              <a:pPr/>
              <a:t>‹#›</a:t>
            </a:fld>
            <a:endParaRPr kumimoji="1" lang="zh-TW" altLang="en-US" sz="900" dirty="0">
              <a:solidFill>
                <a:srgbClr val="000000"/>
              </a:solidFill>
            </a:endParaRPr>
          </a:p>
        </p:txBody>
      </p:sp>
      <p:pic>
        <p:nvPicPr>
          <p:cNvPr id="7" name="圖片 6" descr="CCC Logo_English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416" y="4928119"/>
            <a:ext cx="827584" cy="20754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>
              <a:solidFill>
                <a:srgbClr val="FFB0C7"/>
              </a:solidFill>
              <a:ea typeface="Arial Unicode MS" panose="020B0604020202020204" pitchFamily="34" charset="-120"/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1475656" y="2488563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6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/>
                <a:ea typeface="微軟正黑體"/>
                <a:cs typeface="微軟正黑體"/>
              </a:rPr>
              <a:t>掌握需求</a:t>
            </a:r>
            <a:r>
              <a:rPr kumimoji="1" lang="en-US" altLang="zh-TW" sz="36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sz="3600" b="1" dirty="0" smtClean="0">
                <a:solidFill>
                  <a:srgbClr val="404040"/>
                </a:solidFill>
                <a:latin typeface="微軟正黑體"/>
                <a:ea typeface="微軟正黑體"/>
                <a:cs typeface="微軟正黑體"/>
              </a:rPr>
              <a:t>。有感創新</a:t>
            </a:r>
            <a:endParaRPr kumimoji="1" lang="zh-TW" altLang="en-US" sz="3600" b="1" dirty="0">
              <a:solidFill>
                <a:srgbClr val="40404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6" name="圖片 5" descr="CCC Logo_English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1300431"/>
            <a:ext cx="4104456" cy="102934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子標題 2"/>
          <p:cNvSpPr>
            <a:spLocks noGrp="1"/>
          </p:cNvSpPr>
          <p:nvPr>
            <p:ph type="subTitle" idx="1" hasCustomPrompt="1"/>
          </p:nvPr>
        </p:nvSpPr>
        <p:spPr>
          <a:xfrm>
            <a:off x="2915816" y="3705876"/>
            <a:ext cx="3528392" cy="486054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微軟正黑體"/>
                <a:cs typeface="Calibri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dirty="0" smtClean="0"/>
              <a:t>標題</a:t>
            </a:r>
            <a:endParaRPr kumimoji="1" lang="en-US" altLang="zh-TW" dirty="0" smtClean="0"/>
          </a:p>
        </p:txBody>
      </p:sp>
      <p:sp>
        <p:nvSpPr>
          <p:cNvPr id="13" name="標題 1"/>
          <p:cNvSpPr>
            <a:spLocks noGrp="1"/>
          </p:cNvSpPr>
          <p:nvPr>
            <p:ph type="ctrTitle" hasCustomPrompt="1"/>
          </p:nvPr>
        </p:nvSpPr>
        <p:spPr>
          <a:xfrm>
            <a:off x="2915816" y="4245937"/>
            <a:ext cx="3528392" cy="378042"/>
          </a:xfrm>
        </p:spPr>
        <p:txBody>
          <a:bodyPr>
            <a:normAutofit/>
          </a:bodyPr>
          <a:lstStyle>
            <a:lvl1pPr>
              <a:defRPr sz="1500">
                <a:latin typeface="Calibri"/>
                <a:ea typeface="微軟正黑體"/>
                <a:cs typeface="Calibri"/>
              </a:defRPr>
            </a:lvl1pPr>
          </a:lstStyle>
          <a:p>
            <a:r>
              <a:rPr kumimoji="1" lang="zh-TW" altLang="en-US" dirty="0" smtClean="0"/>
              <a:t>日期</a:t>
            </a:r>
            <a:endParaRPr kumimoji="1" lang="zh-TW" altLang="en-US" dirty="0"/>
          </a:p>
        </p:txBody>
      </p:sp>
      <p:pic>
        <p:nvPicPr>
          <p:cNvPr id="12" name="圖片 11" descr="Logo_2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7" y="2247714"/>
            <a:ext cx="3140715" cy="113412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520588"/>
            <a:ext cx="3503034" cy="25223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錄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428304" y="1383618"/>
            <a:ext cx="4465541" cy="641226"/>
          </a:xfrm>
        </p:spPr>
        <p:txBody>
          <a:bodyPr>
            <a:normAutofit/>
          </a:bodyPr>
          <a:lstStyle>
            <a:lvl1pPr algn="l">
              <a:defRPr sz="2700" b="1"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1pPr>
          </a:lstStyle>
          <a:p>
            <a:r>
              <a:rPr kumimoji="1" lang="en-US" altLang="zh-TW" dirty="0" smtClean="0"/>
              <a:t>Agenda</a:t>
            </a:r>
            <a:endParaRPr kumimoji="1"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873470"/>
            <a:ext cx="467544" cy="270030"/>
          </a:xfrm>
          <a:prstGeom prst="rect">
            <a:avLst/>
          </a:prstGeom>
        </p:spPr>
        <p:txBody>
          <a:bodyPr/>
          <a:lstStyle/>
          <a:p>
            <a:fld id="{602E0F3F-2D3B-414A-B968-FEBB300ACCEF}" type="slidenum">
              <a:rPr kumimoji="1" lang="zh-TW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zh-TW" altLang="en-US" dirty="0">
              <a:solidFill>
                <a:srgbClr val="000000"/>
              </a:solidFill>
            </a:endParaRP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13"/>
          </p:nvPr>
        </p:nvSpPr>
        <p:spPr>
          <a:xfrm>
            <a:off x="4427984" y="2045364"/>
            <a:ext cx="4464496" cy="2740149"/>
          </a:xfrm>
          <a:noFill/>
        </p:spPr>
        <p:txBody>
          <a:bodyPr/>
          <a:lstStyle>
            <a:lvl1pPr marL="385763" indent="-385763">
              <a:buClr>
                <a:schemeClr val="bg1">
                  <a:lumMod val="50000"/>
                </a:schemeClr>
              </a:buClr>
              <a:buFont typeface="Arial"/>
              <a:buChar char="•"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1pPr>
            <a:lvl2pPr marL="728663" indent="-385763">
              <a:buClr>
                <a:schemeClr val="bg1">
                  <a:lumMod val="50000"/>
                </a:schemeClr>
              </a:buClr>
              <a:buFont typeface="Symbol" charset="2"/>
              <a:buChar char="-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2pPr>
            <a:lvl3pPr marL="1028700" indent="-342900">
              <a:buClr>
                <a:schemeClr val="bg1">
                  <a:lumMod val="50000"/>
                </a:schemeClr>
              </a:buClr>
              <a:buFont typeface="Symbol" charset="2"/>
              <a:buChar char="-"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3pPr>
            <a:lvl4pPr marL="1371600" indent="-342900">
              <a:buClr>
                <a:schemeClr val="bg1">
                  <a:lumMod val="50000"/>
                </a:schemeClr>
              </a:buClr>
              <a:buFont typeface="Symbol" charset="2"/>
              <a:buChar char="-"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4pPr>
            <a:lvl5pPr marL="1714500" indent="-342900">
              <a:buClr>
                <a:schemeClr val="bg1">
                  <a:lumMod val="50000"/>
                </a:schemeClr>
              </a:buClr>
              <a:buFont typeface="Symbol" charset="2"/>
              <a:buChar char="-"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  <a:cs typeface="微軟正黑體"/>
              </a:defRPr>
            </a:lvl5pPr>
          </a:lstStyle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</a:p>
          <a:p>
            <a:pPr lvl="4"/>
            <a:r>
              <a:rPr kumimoji="1" lang="zh-TW" altLang="en-US" dirty="0" smtClean="0"/>
              <a:t>第五層</a:t>
            </a:r>
            <a:endParaRPr kumimoji="1" lang="zh-TW" altLang="en-US" dirty="0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插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446196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srgbClr val="FFB0C7"/>
              </a:solidFill>
            </a:endParaRPr>
          </a:p>
        </p:txBody>
      </p:sp>
      <p:sp>
        <p:nvSpPr>
          <p:cNvPr id="6" name="標題 7"/>
          <p:cNvSpPr>
            <a:spLocks noGrp="1"/>
          </p:cNvSpPr>
          <p:nvPr>
            <p:ph type="title"/>
          </p:nvPr>
        </p:nvSpPr>
        <p:spPr>
          <a:xfrm>
            <a:off x="827584" y="1923678"/>
            <a:ext cx="7776864" cy="675000"/>
          </a:xfrm>
          <a:noFill/>
        </p:spPr>
        <p:txBody>
          <a:bodyPr>
            <a:normAutofit/>
          </a:bodyPr>
          <a:lstStyle>
            <a:lvl1pPr>
              <a:defRPr sz="2700">
                <a:solidFill>
                  <a:schemeClr val="bg2"/>
                </a:solidFill>
                <a:latin typeface="Calibri"/>
                <a:ea typeface="微軟正黑體"/>
                <a:cs typeface="Calibri"/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 userDrawn="1"/>
        </p:nvSpPr>
        <p:spPr>
          <a:xfrm>
            <a:off x="0" y="4840002"/>
            <a:ext cx="467544" cy="30349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rgbClr val="D9B063"/>
                </a:solidFill>
                <a:latin typeface="+mn-lt"/>
                <a:ea typeface="微軟正黑體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1D94DE-BCC4-4F49-A0C7-E7A181C02E25}" type="slidenum">
              <a:rPr lang="zh-TW" altLang="en-US" sz="900" smtClean="0">
                <a:solidFill>
                  <a:srgbClr val="000000">
                    <a:lumMod val="75000"/>
                    <a:lumOff val="25000"/>
                  </a:srgbClr>
                </a:solidFill>
                <a:cs typeface="Calibri"/>
              </a:rPr>
              <a:pPr/>
              <a:t>‹#›</a:t>
            </a:fld>
            <a:endParaRPr lang="zh-TW" altLang="en-US" sz="900" dirty="0">
              <a:solidFill>
                <a:srgbClr val="000000">
                  <a:lumMod val="75000"/>
                  <a:lumOff val="25000"/>
                </a:srgbClr>
              </a:solidFill>
              <a:cs typeface="Calibri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整體說明，無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87395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95213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本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rgbClr val="8888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4894008"/>
            <a:ext cx="9144000" cy="2494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srgbClr val="F79646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0" y="4873470"/>
            <a:ext cx="467544" cy="2700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6FB0BE-EF51-4D46-97C1-24D062484268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7534"/>
          </a:xfrm>
          <a:noFill/>
          <a:ln>
            <a:noFill/>
          </a:ln>
          <a:effectLst/>
        </p:spPr>
        <p:txBody>
          <a:bodyPr anchor="ctr">
            <a:normAutofit/>
          </a:bodyPr>
          <a:lstStyle>
            <a:lvl1pPr algn="ctr">
              <a:defRPr sz="2700" b="1" cap="all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0"/>
          </p:nvPr>
        </p:nvSpPr>
        <p:spPr>
          <a:xfrm>
            <a:off x="827584" y="1049573"/>
            <a:ext cx="7704856" cy="3671888"/>
          </a:xfrm>
          <a:noFill/>
        </p:spPr>
        <p:txBody>
          <a:bodyPr/>
          <a:lstStyle>
            <a:lvl1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1pPr>
            <a:lvl2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2pPr>
            <a:lvl3pPr marL="8572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3pPr>
            <a:lvl4pPr marL="12001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4pPr>
            <a:lvl5pPr marL="15430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5pPr>
          </a:lstStyle>
          <a:p>
            <a:pPr lvl="0"/>
            <a:r>
              <a:rPr kumimoji="1" lang="zh-TW" altLang="de-DE" dirty="0" smtClean="0"/>
              <a:t>按一下以編輯母片文字樣式</a:t>
            </a:r>
          </a:p>
          <a:p>
            <a:pPr lvl="1"/>
            <a:r>
              <a:rPr kumimoji="1" lang="zh-TW" altLang="de-DE" dirty="0" smtClean="0"/>
              <a:t>第二層</a:t>
            </a:r>
          </a:p>
          <a:p>
            <a:pPr lvl="2"/>
            <a:r>
              <a:rPr kumimoji="1" lang="zh-TW" altLang="de-DE" dirty="0" smtClean="0"/>
              <a:t>第三層</a:t>
            </a:r>
          </a:p>
          <a:p>
            <a:pPr lvl="3"/>
            <a:r>
              <a:rPr kumimoji="1" lang="zh-TW" altLang="de-DE" dirty="0" smtClean="0"/>
              <a:t>第四層</a:t>
            </a:r>
          </a:p>
          <a:p>
            <a:pPr lvl="4"/>
            <a:r>
              <a:rPr kumimoji="1" lang="zh-TW" altLang="de-DE" dirty="0" smtClean="0"/>
              <a:t>第五層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755576" y="4935751"/>
            <a:ext cx="741682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著作權屬於智榮基金會龍吟研論享有，引用請註明「智榮基金會</a:t>
            </a:r>
            <a:r>
              <a:rPr kumimoji="1" lang="de-DE" altLang="zh-TW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2016</a:t>
            </a:r>
            <a:r>
              <a:rPr kumimoji="1" lang="zh-TW" altLang="en-US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龍吟趨勢研究」</a:t>
            </a:r>
            <a:endParaRPr kumimoji="1" lang="zh-TW" altLang="en-US" sz="750" dirty="0">
              <a:solidFill>
                <a:prstClr val="black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9" name="圖片 8" descr="CCC Logo_English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416" y="4686462"/>
            <a:ext cx="827584" cy="20754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4894008"/>
            <a:ext cx="9144000" cy="2494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srgbClr val="F7964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95486"/>
            <a:ext cx="1403648" cy="7560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 dirty="0">
              <a:solidFill>
                <a:prstClr val="white"/>
              </a:solidFill>
              <a:ea typeface="微軟正黑體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428304" y="1383618"/>
            <a:ext cx="4465541" cy="641226"/>
          </a:xfrm>
        </p:spPr>
        <p:txBody>
          <a:bodyPr>
            <a:normAutofit/>
          </a:bodyPr>
          <a:lstStyle>
            <a:lvl1pPr algn="l">
              <a:defRPr sz="2700" b="1"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1pPr>
          </a:lstStyle>
          <a:p>
            <a:r>
              <a:rPr kumimoji="1" lang="en-US" altLang="zh-TW" dirty="0" smtClean="0"/>
              <a:t>Agenda</a:t>
            </a:r>
            <a:endParaRPr kumimoji="1"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873470"/>
            <a:ext cx="467544" cy="270030"/>
          </a:xfrm>
        </p:spPr>
        <p:txBody>
          <a:bodyPr/>
          <a:lstStyle/>
          <a:p>
            <a:fld id="{602E0F3F-2D3B-414A-B968-FEBB300ACCEF}" type="slidenum">
              <a:rPr kumimoji="1" lang="zh-TW" altLang="en-US" smtClean="0">
                <a:solidFill>
                  <a:prstClr val="white"/>
                </a:solidFill>
              </a:rPr>
              <a:pPr/>
              <a:t>‹#›</a:t>
            </a:fld>
            <a:endParaRPr kumimoji="1" lang="zh-TW" altLang="en-US">
              <a:solidFill>
                <a:prstClr val="white"/>
              </a:solidFill>
            </a:endParaRP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13"/>
          </p:nvPr>
        </p:nvSpPr>
        <p:spPr>
          <a:xfrm>
            <a:off x="4427984" y="2045364"/>
            <a:ext cx="4464496" cy="2740149"/>
          </a:xfrm>
          <a:noFill/>
        </p:spPr>
        <p:txBody>
          <a:bodyPr/>
          <a:lstStyle>
            <a:lvl1pPr marL="385763" indent="-385763">
              <a:buClr>
                <a:schemeClr val="bg1">
                  <a:lumMod val="50000"/>
                </a:schemeClr>
              </a:buClr>
              <a:buFont typeface="Arial"/>
              <a:buChar char="•"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微軟正黑體"/>
                <a:ea typeface="微軟正黑體"/>
                <a:cs typeface="微軟正黑體"/>
              </a:defRPr>
            </a:lvl1pPr>
            <a:lvl2pPr marL="728663" indent="-385763">
              <a:buClr>
                <a:schemeClr val="bg1">
                  <a:lumMod val="50000"/>
                </a:schemeClr>
              </a:buClr>
              <a:buFont typeface="Symbol" charset="2"/>
              <a:buChar char="-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軟正黑體"/>
                <a:ea typeface="微軟正黑體"/>
                <a:cs typeface="微軟正黑體"/>
              </a:defRPr>
            </a:lvl2pPr>
            <a:lvl3pPr marL="1028700" indent="-342900">
              <a:buClr>
                <a:schemeClr val="bg1">
                  <a:lumMod val="50000"/>
                </a:schemeClr>
              </a:buClr>
              <a:buFont typeface="Symbol" charset="2"/>
              <a:buChar char="-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微軟正黑體"/>
                <a:ea typeface="微軟正黑體"/>
                <a:cs typeface="微軟正黑體"/>
              </a:defRPr>
            </a:lvl3pPr>
            <a:lvl4pPr marL="1371600" indent="-342900">
              <a:buClr>
                <a:schemeClr val="bg1">
                  <a:lumMod val="50000"/>
                </a:schemeClr>
              </a:buClr>
              <a:buFont typeface="Symbol" charset="2"/>
              <a:buChar char="-"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微軟正黑體"/>
                <a:ea typeface="微軟正黑體"/>
                <a:cs typeface="微軟正黑體"/>
              </a:defRPr>
            </a:lvl4pPr>
            <a:lvl5pPr marL="1714500" indent="-342900">
              <a:buClr>
                <a:schemeClr val="bg1">
                  <a:lumMod val="50000"/>
                </a:schemeClr>
              </a:buClr>
              <a:buFont typeface="Symbol" charset="2"/>
              <a:buChar char="-"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微軟正黑體"/>
                <a:ea typeface="微軟正黑體"/>
                <a:cs typeface="微軟正黑體"/>
              </a:defRPr>
            </a:lvl5pPr>
          </a:lstStyle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</a:p>
          <a:p>
            <a:pPr lvl="4"/>
            <a:r>
              <a:rPr kumimoji="1" lang="zh-TW" altLang="en-US" dirty="0" smtClean="0"/>
              <a:t>第五層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755576" y="4935751"/>
            <a:ext cx="741682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著作權屬於智榮基金會龍吟研論享有，引用請註明「智榮基金會</a:t>
            </a:r>
            <a:r>
              <a:rPr kumimoji="1" lang="de-DE" altLang="zh-TW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2014</a:t>
            </a:r>
            <a:r>
              <a:rPr kumimoji="1" lang="zh-TW" altLang="en-US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龍吟趨勢研究」</a:t>
            </a:r>
            <a:endParaRPr kumimoji="1" lang="zh-TW" altLang="en-US" sz="750" dirty="0">
              <a:solidFill>
                <a:prstClr val="black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本文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rgbClr val="8888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4894008"/>
            <a:ext cx="9144000" cy="24949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srgbClr val="F79646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0" y="4873470"/>
            <a:ext cx="467544" cy="27003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96FB0BE-EF51-4D46-97C1-24D062484268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7534"/>
          </a:xfrm>
          <a:noFill/>
          <a:ln>
            <a:noFill/>
          </a:ln>
          <a:effectLst/>
        </p:spPr>
        <p:txBody>
          <a:bodyPr anchor="ctr">
            <a:normAutofit/>
          </a:bodyPr>
          <a:lstStyle>
            <a:lvl1pPr algn="ctr">
              <a:defRPr sz="2700" b="1" cap="all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0"/>
          </p:nvPr>
        </p:nvSpPr>
        <p:spPr>
          <a:xfrm>
            <a:off x="827584" y="1049573"/>
            <a:ext cx="7704856" cy="3671888"/>
          </a:xfrm>
          <a:noFill/>
        </p:spPr>
        <p:txBody>
          <a:bodyPr/>
          <a:lstStyle>
            <a:lvl1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1pPr>
            <a:lvl2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2pPr>
            <a:lvl3pPr marL="8572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3pPr>
            <a:lvl4pPr marL="12001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4pPr>
            <a:lvl5pPr marL="15430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5pPr>
          </a:lstStyle>
          <a:p>
            <a:pPr lvl="0"/>
            <a:r>
              <a:rPr kumimoji="1" lang="zh-TW" altLang="de-DE" dirty="0" smtClean="0"/>
              <a:t>按一下以編輯母片文字樣式</a:t>
            </a:r>
          </a:p>
          <a:p>
            <a:pPr lvl="1"/>
            <a:r>
              <a:rPr kumimoji="1" lang="zh-TW" altLang="de-DE" dirty="0" smtClean="0"/>
              <a:t>第二層</a:t>
            </a:r>
          </a:p>
          <a:p>
            <a:pPr lvl="2"/>
            <a:r>
              <a:rPr kumimoji="1" lang="zh-TW" altLang="de-DE" dirty="0" smtClean="0"/>
              <a:t>第三層</a:t>
            </a:r>
          </a:p>
          <a:p>
            <a:pPr lvl="3"/>
            <a:r>
              <a:rPr kumimoji="1" lang="zh-TW" altLang="de-DE" dirty="0" smtClean="0"/>
              <a:t>第四層</a:t>
            </a:r>
          </a:p>
          <a:p>
            <a:pPr lvl="4"/>
            <a:r>
              <a:rPr kumimoji="1" lang="zh-TW" altLang="de-DE" dirty="0" smtClean="0"/>
              <a:t>第五層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755576" y="4935751"/>
            <a:ext cx="741682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著作權屬於智榮基金會龍吟研論享有，引用請註明「智榮基金會</a:t>
            </a:r>
            <a:r>
              <a:rPr kumimoji="1" lang="de-DE" altLang="zh-TW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2014</a:t>
            </a:r>
            <a:r>
              <a:rPr kumimoji="1" lang="zh-TW" altLang="en-US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龍吟趨勢研究」</a:t>
            </a:r>
            <a:endParaRPr kumimoji="1" lang="zh-TW" altLang="en-US" sz="750" dirty="0">
              <a:solidFill>
                <a:prstClr val="black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對照與比較專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626400"/>
          </a:xfrm>
          <a:prstGeom prst="rect">
            <a:avLst/>
          </a:prstGeom>
          <a:solidFill>
            <a:srgbClr val="8888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6400"/>
          </a:xfr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kumimoji="1" lang="zh-TW" altLang="en-US" sz="2700" b="1" kern="1200" cap="all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pPr marL="0" lvl="0"/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626400"/>
            <a:ext cx="4572000" cy="4267608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10" name="投影片編號版面配置區 2"/>
          <p:cNvSpPr txBox="1">
            <a:spLocks/>
          </p:cNvSpPr>
          <p:nvPr userDrawn="1"/>
        </p:nvSpPr>
        <p:spPr>
          <a:xfrm>
            <a:off x="0" y="4873470"/>
            <a:ext cx="467544" cy="27003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rgbClr val="D9B063"/>
                </a:solidFill>
                <a:latin typeface="+mn-lt"/>
                <a:ea typeface="微軟正黑體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1D94DE-BCC4-4F49-A0C7-E7A181C02E25}" type="slidenum">
              <a:rPr lang="zh-TW" altLang="en-US" sz="900" smtClean="0">
                <a:solidFill>
                  <a:srgbClr val="FFFFFF"/>
                </a:solidFill>
              </a:rPr>
              <a:pPr/>
              <a:t>‹#›</a:t>
            </a:fld>
            <a:endParaRPr lang="zh-TW" altLang="en-US" sz="900" dirty="0">
              <a:solidFill>
                <a:srgbClr val="FFFFFF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611560" y="918452"/>
            <a:ext cx="3744416" cy="3921030"/>
          </a:xfrm>
          <a:noFill/>
        </p:spPr>
        <p:txBody>
          <a:bodyPr/>
          <a:lstStyle>
            <a:lvl1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1pPr>
            <a:lvl2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2pPr>
            <a:lvl3pPr marL="8572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3pPr>
            <a:lvl4pPr marL="12001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4pPr>
            <a:lvl5pPr marL="15430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5pPr>
          </a:lstStyle>
          <a:p>
            <a:pPr lvl="0"/>
            <a:r>
              <a:rPr kumimoji="1" lang="zh-TW" altLang="de-DE" dirty="0" smtClean="0"/>
              <a:t>按一下以編輯母片文字樣式</a:t>
            </a:r>
          </a:p>
          <a:p>
            <a:pPr lvl="1"/>
            <a:r>
              <a:rPr kumimoji="1" lang="zh-TW" altLang="de-DE" dirty="0" smtClean="0"/>
              <a:t>第二層</a:t>
            </a:r>
          </a:p>
          <a:p>
            <a:pPr lvl="2"/>
            <a:r>
              <a:rPr kumimoji="1" lang="zh-TW" altLang="de-DE" dirty="0" smtClean="0"/>
              <a:t>第三層</a:t>
            </a:r>
          </a:p>
          <a:p>
            <a:pPr lvl="3"/>
            <a:r>
              <a:rPr kumimoji="1" lang="zh-TW" altLang="de-DE" dirty="0" smtClean="0"/>
              <a:t>第四層</a:t>
            </a:r>
          </a:p>
          <a:p>
            <a:pPr lvl="4"/>
            <a:r>
              <a:rPr kumimoji="1" lang="zh-TW" altLang="de-DE" dirty="0" smtClean="0"/>
              <a:t>第五層</a:t>
            </a:r>
            <a:endParaRPr kumimoji="1" lang="zh-TW" altLang="en-US" dirty="0"/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1"/>
          </p:nvPr>
        </p:nvSpPr>
        <p:spPr>
          <a:xfrm>
            <a:off x="4932040" y="918452"/>
            <a:ext cx="3744416" cy="3921030"/>
          </a:xfrm>
          <a:noFill/>
        </p:spPr>
        <p:txBody>
          <a:bodyPr/>
          <a:lstStyle>
            <a:lvl1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1pPr>
            <a:lvl2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2pPr>
            <a:lvl3pPr marL="1028700" indent="-34290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3pPr>
            <a:lvl4pPr marL="1371600" indent="-34290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4pPr>
            <a:lvl5pPr marL="1714500" indent="-34290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5pPr>
          </a:lstStyle>
          <a:p>
            <a:pPr lvl="0"/>
            <a:r>
              <a:rPr kumimoji="1" lang="zh-TW" altLang="de-DE" dirty="0" smtClean="0"/>
              <a:t>按一下以編輯母片文字樣式</a:t>
            </a:r>
          </a:p>
          <a:p>
            <a:pPr lvl="1"/>
            <a:r>
              <a:rPr kumimoji="1" lang="zh-TW" altLang="de-DE" dirty="0" smtClean="0"/>
              <a:t>第二層</a:t>
            </a:r>
          </a:p>
          <a:p>
            <a:pPr lvl="2"/>
            <a:r>
              <a:rPr kumimoji="1" lang="zh-TW" altLang="de-DE" dirty="0" smtClean="0"/>
              <a:t>第三層</a:t>
            </a:r>
          </a:p>
          <a:p>
            <a:pPr lvl="3"/>
            <a:r>
              <a:rPr kumimoji="1" lang="zh-TW" altLang="de-DE" dirty="0" smtClean="0"/>
              <a:t>第四層</a:t>
            </a:r>
          </a:p>
          <a:p>
            <a:pPr lvl="4"/>
            <a:r>
              <a:rPr kumimoji="1" lang="zh-TW" altLang="de-DE" dirty="0" smtClean="0"/>
              <a:t>第五層</a:t>
            </a:r>
            <a:endParaRPr kumimoji="1" lang="zh-TW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4572000" y="626400"/>
            <a:ext cx="4572000" cy="4267608"/>
          </a:xfrm>
          <a:prstGeom prst="rect">
            <a:avLst/>
          </a:prstGeom>
          <a:solidFill>
            <a:srgbClr val="8CAE48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935751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691D94DE-BCC4-4F49-A0C7-E7A181C02E25}" type="slidenum">
              <a:rPr lang="zh-TW" altLang="en-US" sz="900" smtClean="0">
                <a:solidFill>
                  <a:srgbClr val="FFFFFF"/>
                </a:solidFill>
                <a:ea typeface="微軟正黑體"/>
                <a:cs typeface="Calibri"/>
              </a:rPr>
              <a:pPr/>
              <a:t>‹#›</a:t>
            </a:fld>
            <a:endParaRPr lang="zh-TW" altLang="en-US" sz="900" dirty="0">
              <a:solidFill>
                <a:prstClr val="black"/>
              </a:solidFill>
              <a:ea typeface="微軟正黑體"/>
              <a:cs typeface="Calibri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9144000" cy="626400"/>
          </a:xfrm>
          <a:prstGeom prst="rect">
            <a:avLst/>
          </a:prstGeom>
          <a:solidFill>
            <a:srgbClr val="8888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6400"/>
          </a:xfr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kumimoji="1" lang="zh-TW" altLang="en-US" sz="2700" b="1" kern="1200" cap="all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pPr marL="0" lvl="0"/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子標題 2"/>
          <p:cNvSpPr>
            <a:spLocks noGrp="1"/>
          </p:cNvSpPr>
          <p:nvPr>
            <p:ph type="subTitle" idx="1" hasCustomPrompt="1"/>
          </p:nvPr>
        </p:nvSpPr>
        <p:spPr>
          <a:xfrm>
            <a:off x="2915816" y="3705876"/>
            <a:ext cx="3528392" cy="486054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微軟正黑體"/>
                <a:cs typeface="Calibri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dirty="0" smtClean="0"/>
              <a:t>標題</a:t>
            </a:r>
            <a:endParaRPr kumimoji="1" lang="en-US" altLang="zh-TW" dirty="0" smtClean="0"/>
          </a:p>
        </p:txBody>
      </p:sp>
      <p:sp>
        <p:nvSpPr>
          <p:cNvPr id="13" name="標題 1"/>
          <p:cNvSpPr>
            <a:spLocks noGrp="1"/>
          </p:cNvSpPr>
          <p:nvPr>
            <p:ph type="ctrTitle" hasCustomPrompt="1"/>
          </p:nvPr>
        </p:nvSpPr>
        <p:spPr>
          <a:xfrm>
            <a:off x="2915816" y="4245937"/>
            <a:ext cx="3528392" cy="378042"/>
          </a:xfrm>
        </p:spPr>
        <p:txBody>
          <a:bodyPr>
            <a:normAutofit/>
          </a:bodyPr>
          <a:lstStyle>
            <a:lvl1pPr>
              <a:defRPr sz="1500">
                <a:latin typeface="Calibri"/>
                <a:ea typeface="微軟正黑體"/>
                <a:cs typeface="Calibri"/>
              </a:defRPr>
            </a:lvl1pPr>
          </a:lstStyle>
          <a:p>
            <a:r>
              <a:rPr kumimoji="1" lang="zh-TW" altLang="en-US" dirty="0" smtClean="0"/>
              <a:t>日期</a:t>
            </a:r>
            <a:endParaRPr kumimoji="1" lang="zh-TW" altLang="en-US" dirty="0"/>
          </a:p>
        </p:txBody>
      </p:sp>
      <p:pic>
        <p:nvPicPr>
          <p:cNvPr id="12" name="圖片 11" descr="Logo_2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7" y="2247714"/>
            <a:ext cx="3140715" cy="113412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520588"/>
            <a:ext cx="3503034" cy="252236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插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446196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6" name="標題 7"/>
          <p:cNvSpPr>
            <a:spLocks noGrp="1"/>
          </p:cNvSpPr>
          <p:nvPr>
            <p:ph type="title"/>
          </p:nvPr>
        </p:nvSpPr>
        <p:spPr>
          <a:xfrm>
            <a:off x="827584" y="1923678"/>
            <a:ext cx="7776864" cy="675000"/>
          </a:xfrm>
          <a:noFill/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Calibri"/>
                <a:ea typeface="微軟正黑體"/>
                <a:cs typeface="Calibri"/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 userDrawn="1"/>
        </p:nvSpPr>
        <p:spPr>
          <a:xfrm>
            <a:off x="0" y="4840002"/>
            <a:ext cx="467544" cy="30349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rgbClr val="D9B063"/>
                </a:solidFill>
                <a:latin typeface="+mn-lt"/>
                <a:ea typeface="微軟正黑體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1D94DE-BCC4-4F49-A0C7-E7A181C02E25}" type="slidenum">
              <a:rPr lang="zh-TW" altLang="en-US" sz="900" smtClean="0">
                <a:solidFill>
                  <a:prstClr val="black">
                    <a:lumMod val="75000"/>
                    <a:lumOff val="25000"/>
                  </a:prstClr>
                </a:solidFill>
                <a:cs typeface="Calibri"/>
              </a:rPr>
              <a:pPr/>
              <a:t>‹#›</a:t>
            </a:fld>
            <a:endParaRPr lang="zh-TW" altLang="en-US" sz="900" dirty="0">
              <a:solidFill>
                <a:prstClr val="black">
                  <a:lumMod val="75000"/>
                  <a:lumOff val="25000"/>
                </a:prstClr>
              </a:solidFill>
              <a:cs typeface="Calibri"/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935751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691D94DE-BCC4-4F49-A0C7-E7A181C02E25}" type="slidenum">
              <a:rPr lang="zh-TW" altLang="en-US" sz="900" smtClean="0">
                <a:solidFill>
                  <a:srgbClr val="FFFFFF"/>
                </a:solidFill>
                <a:ea typeface="微軟正黑體"/>
                <a:cs typeface="Calibri"/>
              </a:rPr>
              <a:pPr/>
              <a:t>‹#›</a:t>
            </a:fld>
            <a:endParaRPr lang="zh-TW" altLang="en-US" sz="900" dirty="0">
              <a:solidFill>
                <a:prstClr val="black"/>
              </a:solidFill>
              <a:ea typeface="微軟正黑體"/>
              <a:cs typeface="Calibri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9144000" cy="626400"/>
          </a:xfrm>
          <a:prstGeom prst="rect">
            <a:avLst/>
          </a:prstGeom>
          <a:solidFill>
            <a:srgbClr val="8888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6400"/>
          </a:xfr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kumimoji="1" lang="zh-TW" altLang="en-US" sz="2700" b="1" kern="1200" cap="all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pPr marL="0" lvl="0"/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對照與比較專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626400"/>
          </a:xfrm>
          <a:prstGeom prst="rect">
            <a:avLst/>
          </a:prstGeom>
          <a:solidFill>
            <a:srgbClr val="8888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6400"/>
          </a:xfr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kumimoji="1" lang="zh-TW" altLang="en-US" sz="2700" b="1" kern="1200" cap="all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pPr marL="0" lvl="0"/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626400"/>
            <a:ext cx="4572000" cy="4267608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10" name="投影片編號版面配置區 2"/>
          <p:cNvSpPr txBox="1">
            <a:spLocks/>
          </p:cNvSpPr>
          <p:nvPr userDrawn="1"/>
        </p:nvSpPr>
        <p:spPr>
          <a:xfrm>
            <a:off x="0" y="4873470"/>
            <a:ext cx="467544" cy="27003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rgbClr val="D9B063"/>
                </a:solidFill>
                <a:latin typeface="+mn-lt"/>
                <a:ea typeface="微軟正黑體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1D94DE-BCC4-4F49-A0C7-E7A181C02E25}" type="slidenum">
              <a:rPr lang="zh-TW" altLang="en-US" sz="900" smtClean="0">
                <a:solidFill>
                  <a:srgbClr val="FFFFFF"/>
                </a:solidFill>
              </a:rPr>
              <a:pPr/>
              <a:t>‹#›</a:t>
            </a:fld>
            <a:endParaRPr lang="zh-TW" altLang="en-US" sz="900" dirty="0">
              <a:solidFill>
                <a:srgbClr val="FFFFFF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611560" y="918452"/>
            <a:ext cx="3744416" cy="3921030"/>
          </a:xfrm>
          <a:noFill/>
        </p:spPr>
        <p:txBody>
          <a:bodyPr/>
          <a:lstStyle>
            <a:lvl1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1pPr>
            <a:lvl2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2pPr>
            <a:lvl3pPr marL="8572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3pPr>
            <a:lvl4pPr marL="12001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4pPr>
            <a:lvl5pPr marL="15430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5pPr>
          </a:lstStyle>
          <a:p>
            <a:pPr lvl="0"/>
            <a:r>
              <a:rPr kumimoji="1" lang="zh-TW" altLang="de-DE" dirty="0" smtClean="0"/>
              <a:t>按一下以編輯母片文字樣式</a:t>
            </a:r>
          </a:p>
          <a:p>
            <a:pPr lvl="1"/>
            <a:r>
              <a:rPr kumimoji="1" lang="zh-TW" altLang="de-DE" dirty="0" smtClean="0"/>
              <a:t>第二層</a:t>
            </a:r>
          </a:p>
          <a:p>
            <a:pPr lvl="2"/>
            <a:r>
              <a:rPr kumimoji="1" lang="zh-TW" altLang="de-DE" dirty="0" smtClean="0"/>
              <a:t>第三層</a:t>
            </a:r>
          </a:p>
          <a:p>
            <a:pPr lvl="3"/>
            <a:r>
              <a:rPr kumimoji="1" lang="zh-TW" altLang="de-DE" dirty="0" smtClean="0"/>
              <a:t>第四層</a:t>
            </a:r>
          </a:p>
          <a:p>
            <a:pPr lvl="4"/>
            <a:r>
              <a:rPr kumimoji="1" lang="zh-TW" altLang="de-DE" dirty="0" smtClean="0"/>
              <a:t>第五層</a:t>
            </a:r>
            <a:endParaRPr kumimoji="1" lang="zh-TW" altLang="en-US" dirty="0"/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1"/>
          </p:nvPr>
        </p:nvSpPr>
        <p:spPr>
          <a:xfrm>
            <a:off x="4932040" y="918452"/>
            <a:ext cx="3744416" cy="3921030"/>
          </a:xfrm>
          <a:noFill/>
        </p:spPr>
        <p:txBody>
          <a:bodyPr/>
          <a:lstStyle>
            <a:lvl1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1pPr>
            <a:lvl2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2pPr>
            <a:lvl3pPr marL="1028700" indent="-34290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3pPr>
            <a:lvl4pPr marL="1371600" indent="-34290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4pPr>
            <a:lvl5pPr marL="1714500" indent="-34290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5pPr>
          </a:lstStyle>
          <a:p>
            <a:pPr lvl="0"/>
            <a:r>
              <a:rPr kumimoji="1" lang="zh-TW" altLang="de-DE" dirty="0" smtClean="0"/>
              <a:t>按一下以編輯母片文字樣式</a:t>
            </a:r>
          </a:p>
          <a:p>
            <a:pPr lvl="1"/>
            <a:r>
              <a:rPr kumimoji="1" lang="zh-TW" altLang="de-DE" dirty="0" smtClean="0"/>
              <a:t>第二層</a:t>
            </a:r>
          </a:p>
          <a:p>
            <a:pPr lvl="2"/>
            <a:r>
              <a:rPr kumimoji="1" lang="zh-TW" altLang="de-DE" dirty="0" smtClean="0"/>
              <a:t>第三層</a:t>
            </a:r>
          </a:p>
          <a:p>
            <a:pPr lvl="3"/>
            <a:r>
              <a:rPr kumimoji="1" lang="zh-TW" altLang="de-DE" dirty="0" smtClean="0"/>
              <a:t>第四層</a:t>
            </a:r>
          </a:p>
          <a:p>
            <a:pPr lvl="4"/>
            <a:r>
              <a:rPr kumimoji="1" lang="zh-TW" altLang="de-DE" dirty="0" smtClean="0"/>
              <a:t>第五層</a:t>
            </a:r>
            <a:endParaRPr kumimoji="1" lang="zh-TW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4572000" y="626400"/>
            <a:ext cx="4572000" cy="4267608"/>
          </a:xfrm>
          <a:prstGeom prst="rect">
            <a:avLst/>
          </a:prstGeom>
          <a:solidFill>
            <a:srgbClr val="8CAE48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 txBox="1">
            <a:spLocks/>
          </p:cNvSpPr>
          <p:nvPr userDrawn="1"/>
        </p:nvSpPr>
        <p:spPr>
          <a:xfrm>
            <a:off x="0" y="4854736"/>
            <a:ext cx="442392" cy="28876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C19B3B-779A-6944-924B-8E04B21897F5}" type="slidenum">
              <a:rPr kumimoji="1" lang="zh-TW" altLang="en-US" sz="900" smtClean="0">
                <a:solidFill>
                  <a:srgbClr val="000000"/>
                </a:solidFill>
              </a:rPr>
              <a:pPr/>
              <a:t>‹#›</a:t>
            </a:fld>
            <a:endParaRPr kumimoji="1" lang="zh-TW" altLang="en-US" sz="900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＋整體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87395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95213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345170" cy="66580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 userDrawn="1"/>
        </p:nvSpPr>
        <p:spPr>
          <a:xfrm>
            <a:off x="1475656" y="2488563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/>
                <a:ea typeface="微軟正黑體"/>
                <a:cs typeface="微軟正黑體"/>
              </a:rPr>
              <a:t>掌握需求</a:t>
            </a:r>
            <a:r>
              <a:rPr kumimoji="1" lang="zh-TW" altLang="en-US" sz="3600" b="1" dirty="0" smtClean="0">
                <a:solidFill>
                  <a:srgbClr val="404040"/>
                </a:solidFill>
                <a:latin typeface="微軟正黑體"/>
                <a:ea typeface="微軟正黑體"/>
                <a:cs typeface="微軟正黑體"/>
              </a:rPr>
              <a:t>。有感創新</a:t>
            </a:r>
            <a:endParaRPr kumimoji="1" lang="zh-TW" altLang="en-US" sz="3600" b="1" dirty="0">
              <a:solidFill>
                <a:srgbClr val="40404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6" name="圖片 5" descr="CCC Logo_English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1300431"/>
            <a:ext cx="4104456" cy="102934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1840" y="850404"/>
            <a:ext cx="446449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6" name="投影片編號版面配置區 5"/>
          <p:cNvSpPr txBox="1">
            <a:spLocks/>
          </p:cNvSpPr>
          <p:nvPr userDrawn="1"/>
        </p:nvSpPr>
        <p:spPr>
          <a:xfrm>
            <a:off x="0" y="4854736"/>
            <a:ext cx="442392" cy="28876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C19B3B-779A-6944-924B-8E04B21897F5}" type="slidenum">
              <a:rPr kumimoji="1" lang="zh-TW" altLang="en-US" sz="900" smtClean="0">
                <a:solidFill>
                  <a:srgbClr val="000000"/>
                </a:solidFill>
              </a:rPr>
              <a:pPr/>
              <a:t>‹#›</a:t>
            </a:fld>
            <a:endParaRPr kumimoji="1" lang="zh-TW" altLang="en-US" sz="900" dirty="0">
              <a:solidFill>
                <a:srgbClr val="000000"/>
              </a:solidFill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755576" y="4935751"/>
            <a:ext cx="741682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著作權屬於智榮基金會龍吟研論享有，引用請註明「智榮基金會</a:t>
            </a:r>
            <a:r>
              <a:rPr kumimoji="1" lang="de-DE" altLang="zh-TW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2016</a:t>
            </a:r>
            <a:r>
              <a:rPr kumimoji="1" lang="zh-TW" altLang="en-US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龍吟趨勢研究」</a:t>
            </a:r>
            <a:endParaRPr kumimoji="1" lang="zh-TW" altLang="en-US" sz="750" dirty="0">
              <a:solidFill>
                <a:prstClr val="black"/>
              </a:solidFill>
              <a:latin typeface="微軟正黑體"/>
              <a:ea typeface="微軟正黑體"/>
              <a:cs typeface="微軟正黑體"/>
            </a:endParaRPr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3059832" y="1653648"/>
            <a:ext cx="5688632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圖片 9" descr="banner(無標)-02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222103" y="1194356"/>
            <a:ext cx="5143500" cy="275478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131840" y="1815667"/>
            <a:ext cx="5554960" cy="2778956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pic>
        <p:nvPicPr>
          <p:cNvPr id="12" name="圖片 11" descr="CCC Logo_English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416" y="4928119"/>
            <a:ext cx="827584" cy="20754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935751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691D94DE-BCC4-4F49-A0C7-E7A181C02E25}" type="slidenum">
              <a:rPr lang="zh-TW" altLang="en-US" sz="900" smtClean="0">
                <a:solidFill>
                  <a:srgbClr val="FFFFFF"/>
                </a:solidFill>
                <a:ea typeface="微軟正黑體"/>
                <a:cs typeface="Calibri"/>
              </a:rPr>
              <a:pPr/>
              <a:t>‹#›</a:t>
            </a:fld>
            <a:endParaRPr lang="zh-TW" altLang="en-US" sz="900" dirty="0">
              <a:solidFill>
                <a:prstClr val="black"/>
              </a:solidFill>
              <a:ea typeface="微軟正黑體"/>
              <a:cs typeface="Calibri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9144000" cy="626400"/>
          </a:xfrm>
          <a:prstGeom prst="rect">
            <a:avLst/>
          </a:prstGeom>
          <a:solidFill>
            <a:srgbClr val="8888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6400"/>
          </a:xfr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kumimoji="1" lang="zh-TW" altLang="en-US" sz="2700" b="1" kern="1200" cap="all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pPr marL="0" lvl="0"/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對照與比較專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626400"/>
          </a:xfrm>
          <a:prstGeom prst="rect">
            <a:avLst/>
          </a:prstGeom>
          <a:solidFill>
            <a:srgbClr val="8888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6400"/>
          </a:xfr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kumimoji="1" lang="zh-TW" altLang="en-US" sz="2700" b="1" kern="1200" cap="all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pPr marL="0" lvl="0"/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626400"/>
            <a:ext cx="4572000" cy="4267608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10" name="投影片編號版面配置區 2"/>
          <p:cNvSpPr txBox="1">
            <a:spLocks/>
          </p:cNvSpPr>
          <p:nvPr userDrawn="1"/>
        </p:nvSpPr>
        <p:spPr>
          <a:xfrm>
            <a:off x="0" y="4873470"/>
            <a:ext cx="467544" cy="27003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rgbClr val="D9B063"/>
                </a:solidFill>
                <a:latin typeface="+mn-lt"/>
                <a:ea typeface="微軟正黑體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1D94DE-BCC4-4F49-A0C7-E7A181C02E25}" type="slidenum">
              <a:rPr lang="zh-TW" altLang="en-US" sz="900" smtClean="0">
                <a:solidFill>
                  <a:srgbClr val="FFFFFF"/>
                </a:solidFill>
              </a:rPr>
              <a:pPr/>
              <a:t>‹#›</a:t>
            </a:fld>
            <a:endParaRPr lang="zh-TW" altLang="en-US" sz="900" dirty="0">
              <a:solidFill>
                <a:srgbClr val="FFFFFF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0"/>
          </p:nvPr>
        </p:nvSpPr>
        <p:spPr>
          <a:xfrm>
            <a:off x="611560" y="918452"/>
            <a:ext cx="3744416" cy="3921030"/>
          </a:xfrm>
          <a:noFill/>
        </p:spPr>
        <p:txBody>
          <a:bodyPr/>
          <a:lstStyle>
            <a:lvl1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1pPr>
            <a:lvl2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2pPr>
            <a:lvl3pPr marL="8572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3pPr>
            <a:lvl4pPr marL="12001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4pPr>
            <a:lvl5pPr marL="1543050" indent="-17145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5pPr>
          </a:lstStyle>
          <a:p>
            <a:pPr lvl="0"/>
            <a:r>
              <a:rPr kumimoji="1" lang="zh-TW" altLang="de-DE" dirty="0" smtClean="0"/>
              <a:t>按一下以編輯母片文字樣式</a:t>
            </a:r>
          </a:p>
          <a:p>
            <a:pPr lvl="1"/>
            <a:r>
              <a:rPr kumimoji="1" lang="zh-TW" altLang="de-DE" dirty="0" smtClean="0"/>
              <a:t>第二層</a:t>
            </a:r>
          </a:p>
          <a:p>
            <a:pPr lvl="2"/>
            <a:r>
              <a:rPr kumimoji="1" lang="zh-TW" altLang="de-DE" dirty="0" smtClean="0"/>
              <a:t>第三層</a:t>
            </a:r>
          </a:p>
          <a:p>
            <a:pPr lvl="3"/>
            <a:r>
              <a:rPr kumimoji="1" lang="zh-TW" altLang="de-DE" dirty="0" smtClean="0"/>
              <a:t>第四層</a:t>
            </a:r>
          </a:p>
          <a:p>
            <a:pPr lvl="4"/>
            <a:r>
              <a:rPr kumimoji="1" lang="zh-TW" altLang="de-DE" dirty="0" smtClean="0"/>
              <a:t>第五層</a:t>
            </a:r>
            <a:endParaRPr kumimoji="1" lang="zh-TW" altLang="en-US" dirty="0"/>
          </a:p>
        </p:txBody>
      </p:sp>
      <p:sp>
        <p:nvSpPr>
          <p:cNvPr id="13" name="內容版面配置區 4"/>
          <p:cNvSpPr>
            <a:spLocks noGrp="1"/>
          </p:cNvSpPr>
          <p:nvPr>
            <p:ph sz="quarter" idx="11"/>
          </p:nvPr>
        </p:nvSpPr>
        <p:spPr>
          <a:xfrm>
            <a:off x="4932040" y="918452"/>
            <a:ext cx="3744416" cy="3921030"/>
          </a:xfrm>
          <a:noFill/>
        </p:spPr>
        <p:txBody>
          <a:bodyPr/>
          <a:lstStyle>
            <a:lvl1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1pPr>
            <a:lvl2pPr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2pPr>
            <a:lvl3pPr marL="1028700" indent="-34290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3pPr>
            <a:lvl4pPr marL="1371600" indent="-34290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4pPr>
            <a:lvl5pPr marL="1714500" indent="-342900">
              <a:buFont typeface="Symbol" charset="2"/>
              <a:buChar char="-"/>
              <a:defRPr>
                <a:solidFill>
                  <a:srgbClr val="404040"/>
                </a:solidFill>
                <a:latin typeface="Calibri"/>
                <a:ea typeface="微軟正黑體"/>
                <a:cs typeface="Calibri"/>
              </a:defRPr>
            </a:lvl5pPr>
          </a:lstStyle>
          <a:p>
            <a:pPr lvl="0"/>
            <a:r>
              <a:rPr kumimoji="1" lang="zh-TW" altLang="de-DE" dirty="0" smtClean="0"/>
              <a:t>按一下以編輯母片文字樣式</a:t>
            </a:r>
          </a:p>
          <a:p>
            <a:pPr lvl="1"/>
            <a:r>
              <a:rPr kumimoji="1" lang="zh-TW" altLang="de-DE" dirty="0" smtClean="0"/>
              <a:t>第二層</a:t>
            </a:r>
          </a:p>
          <a:p>
            <a:pPr lvl="2"/>
            <a:r>
              <a:rPr kumimoji="1" lang="zh-TW" altLang="de-DE" dirty="0" smtClean="0"/>
              <a:t>第三層</a:t>
            </a:r>
          </a:p>
          <a:p>
            <a:pPr lvl="3"/>
            <a:r>
              <a:rPr kumimoji="1" lang="zh-TW" altLang="de-DE" dirty="0" smtClean="0"/>
              <a:t>第四層</a:t>
            </a:r>
          </a:p>
          <a:p>
            <a:pPr lvl="4"/>
            <a:r>
              <a:rPr kumimoji="1" lang="zh-TW" altLang="de-DE" dirty="0" smtClean="0"/>
              <a:t>第五層</a:t>
            </a:r>
            <a:endParaRPr kumimoji="1" lang="zh-TW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4572000" y="626400"/>
            <a:ext cx="4572000" cy="4267608"/>
          </a:xfrm>
          <a:prstGeom prst="rect">
            <a:avLst/>
          </a:prstGeom>
          <a:solidFill>
            <a:srgbClr val="8CAE48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插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4461960"/>
          </a:xfrm>
          <a:prstGeom prst="rect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6" name="標題 7"/>
          <p:cNvSpPr>
            <a:spLocks noGrp="1"/>
          </p:cNvSpPr>
          <p:nvPr>
            <p:ph type="title"/>
          </p:nvPr>
        </p:nvSpPr>
        <p:spPr>
          <a:xfrm>
            <a:off x="827584" y="1923678"/>
            <a:ext cx="7776864" cy="675000"/>
          </a:xfrm>
          <a:noFill/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Calibri"/>
                <a:ea typeface="微軟正黑體"/>
                <a:cs typeface="Calibri"/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7" name="投影片編號版面配置區 2"/>
          <p:cNvSpPr txBox="1">
            <a:spLocks/>
          </p:cNvSpPr>
          <p:nvPr userDrawn="1"/>
        </p:nvSpPr>
        <p:spPr>
          <a:xfrm>
            <a:off x="0" y="4840002"/>
            <a:ext cx="467544" cy="30349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rgbClr val="D9B063"/>
                </a:solidFill>
                <a:latin typeface="+mn-lt"/>
                <a:ea typeface="微軟正黑體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1D94DE-BCC4-4F49-A0C7-E7A181C02E25}" type="slidenum">
              <a:rPr lang="zh-TW" altLang="en-US" sz="900" smtClean="0">
                <a:solidFill>
                  <a:prstClr val="black">
                    <a:lumMod val="75000"/>
                    <a:lumOff val="25000"/>
                  </a:prstClr>
                </a:solidFill>
                <a:cs typeface="Calibri"/>
              </a:rPr>
              <a:pPr/>
              <a:t>‹#›</a:t>
            </a:fld>
            <a:endParaRPr lang="zh-TW" altLang="en-US" sz="900" dirty="0">
              <a:solidFill>
                <a:prstClr val="black">
                  <a:lumMod val="75000"/>
                  <a:lumOff val="25000"/>
                </a:prstClr>
              </a:solidFill>
              <a:cs typeface="Calibri"/>
            </a:endParaRPr>
          </a:p>
        </p:txBody>
      </p:sp>
      <p:pic>
        <p:nvPicPr>
          <p:cNvPr id="8" name="圖片 7" descr="CCC Logo_English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416" y="4928119"/>
            <a:ext cx="827584" cy="20754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整體說明，無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4480" y="1995686"/>
            <a:ext cx="8417178" cy="258897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buNone/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case20pts.</a:t>
            </a:r>
          </a:p>
          <a:p>
            <a:pPr lvl="1"/>
            <a:r>
              <a:rPr lang="en-US" dirty="0" smtClean="0"/>
              <a:t>Body text goes here in sentence case18pts.</a:t>
            </a:r>
          </a:p>
          <a:p>
            <a:pPr lvl="2"/>
            <a:r>
              <a:rPr lang="en-US" dirty="0" smtClean="0"/>
              <a:t>First bulleted text goes here in sentence case16pts</a:t>
            </a:r>
          </a:p>
          <a:p>
            <a:pPr lvl="3"/>
            <a:r>
              <a:rPr lang="en-US" dirty="0" smtClean="0"/>
              <a:t>Second bulleted text goes here in sentence case16pts</a:t>
            </a:r>
          </a:p>
          <a:p>
            <a:pPr lvl="4"/>
            <a:r>
              <a:rPr lang="en-US" dirty="0" smtClean="0"/>
              <a:t>Third bulleted text goes here in sentence case16pts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87395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體說明，含1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681807"/>
            <a:ext cx="9144000" cy="217797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4480" y="2930719"/>
            <a:ext cx="8417178" cy="21680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2463203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2485550"/>
            <a:ext cx="9144000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345170" cy="174592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  <p:sp>
        <p:nvSpPr>
          <p:cNvPr id="13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1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239968" cy="737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</a:t>
            </a:r>
            <a:r>
              <a:rPr lang="en-US" altLang="zh-TW" dirty="0" smtClean="0"/>
              <a:t>20</a:t>
            </a:r>
            <a:r>
              <a:rPr lang="en-US" dirty="0" smtClean="0"/>
              <a:t>pts.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sz="quarter" idx="30"/>
          </p:nvPr>
        </p:nvSpPr>
        <p:spPr>
          <a:xfrm>
            <a:off x="436488" y="1473896"/>
            <a:ext cx="8239968" cy="3329880"/>
          </a:xfrm>
          <a:prstGeom prst="rect">
            <a:avLst/>
          </a:prstGeom>
          <a:solidFill>
            <a:srgbClr val="E94F19"/>
          </a:solidFill>
          <a:ln>
            <a:noFill/>
          </a:ln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theme" Target="../theme/theme2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51" r:id="rId3"/>
    <p:sldLayoutId id="2147483740" r:id="rId4"/>
    <p:sldLayoutId id="2147483743" r:id="rId5"/>
    <p:sldLayoutId id="2147483739" r:id="rId6"/>
    <p:sldLayoutId id="2147483671" r:id="rId7"/>
    <p:sldLayoutId id="2147483672" r:id="rId8"/>
    <p:sldLayoutId id="2147483680" r:id="rId9"/>
    <p:sldLayoutId id="2147483668" r:id="rId10"/>
    <p:sldLayoutId id="2147483677" r:id="rId11"/>
    <p:sldLayoutId id="2147483669" r:id="rId12"/>
    <p:sldLayoutId id="2147483735" r:id="rId13"/>
    <p:sldLayoutId id="2147483670" r:id="rId14"/>
    <p:sldLayoutId id="2147483673" r:id="rId15"/>
    <p:sldLayoutId id="2147483678" r:id="rId16"/>
    <p:sldLayoutId id="2147483742" r:id="rId17"/>
    <p:sldLayoutId id="2147483675" r:id="rId18"/>
    <p:sldLayoutId id="2147483741" r:id="rId19"/>
    <p:sldLayoutId id="2147483652" r:id="rId20"/>
    <p:sldLayoutId id="2147483676" r:id="rId21"/>
    <p:sldLayoutId id="2147483665" r:id="rId22"/>
    <p:sldLayoutId id="2147483653" r:id="rId23"/>
    <p:sldLayoutId id="2147483674" r:id="rId24"/>
    <p:sldLayoutId id="2147483733" r:id="rId25"/>
    <p:sldLayoutId id="2147483657" r:id="rId26"/>
    <p:sldLayoutId id="2147483667" r:id="rId27"/>
    <p:sldLayoutId id="2147483664" r:id="rId28"/>
    <p:sldLayoutId id="2147483744" r:id="rId29"/>
    <p:sldLayoutId id="2147483745" r:id="rId30"/>
    <p:sldLayoutId id="2147483746" r:id="rId31"/>
    <p:sldLayoutId id="2147483747" r:id="rId32"/>
    <p:sldLayoutId id="2147483748" r:id="rId3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34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Times New Roman"/>
          <a:ea typeface="微軟正黑體"/>
          <a:cs typeface="Times New Roman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Times New Roman"/>
          <a:ea typeface="微軟正黑體"/>
          <a:cs typeface="Times New Roman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–"/>
        <a:defRPr sz="2100" kern="1200">
          <a:solidFill>
            <a:schemeClr val="tx1"/>
          </a:solidFill>
          <a:latin typeface="Times New Roman"/>
          <a:ea typeface="微軟正黑體"/>
          <a:cs typeface="Times New Roman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800" kern="1200">
          <a:solidFill>
            <a:schemeClr val="tx1"/>
          </a:solidFill>
          <a:latin typeface="Times New Roman"/>
          <a:ea typeface="微軟正黑體"/>
          <a:cs typeface="Times New Roman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–"/>
        <a:defRPr sz="1500" kern="1200">
          <a:solidFill>
            <a:schemeClr val="tx1"/>
          </a:solidFill>
          <a:latin typeface="Times New Roman"/>
          <a:ea typeface="微軟正黑體"/>
          <a:cs typeface="Times New Roman"/>
        </a:defRPr>
      </a:lvl4pPr>
      <a:lvl5pPr marL="1543050" indent="-171450" algn="l" defTabSz="6858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»"/>
        <a:defRPr sz="1500" kern="1200">
          <a:solidFill>
            <a:schemeClr val="tx1"/>
          </a:solidFill>
          <a:latin typeface="Times New Roman"/>
          <a:ea typeface="微軟正黑體"/>
          <a:cs typeface="Times New Roman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2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0" y="4873470"/>
            <a:ext cx="467544" cy="27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ea typeface="微軟正黑體"/>
              </a:defRPr>
            </a:lvl1pPr>
          </a:lstStyle>
          <a:p>
            <a:fld id="{691D94DE-BCC4-4F49-A0C7-E7A181C02E25}" type="slidenum">
              <a:rPr lang="zh-TW" altLang="en-US" smtClean="0">
                <a:solidFill>
                  <a:prstClr val="white"/>
                </a:solidFill>
              </a:rPr>
              <a:pPr/>
              <a:t>‹#›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755576" y="4935751"/>
            <a:ext cx="741682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著作權屬於智榮基金會龍吟研論享有，引用請註明「智榮基金會</a:t>
            </a:r>
            <a:r>
              <a:rPr kumimoji="1" lang="de-DE" altLang="zh-TW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2016</a:t>
            </a:r>
            <a:r>
              <a:rPr kumimoji="1" lang="zh-TW" altLang="en-US" sz="750" dirty="0" smtClean="0">
                <a:solidFill>
                  <a:prstClr val="black"/>
                </a:solidFill>
                <a:latin typeface="微軟正黑體"/>
                <a:ea typeface="微軟正黑體"/>
                <a:cs typeface="微軟正黑體"/>
              </a:rPr>
              <a:t>龍吟趨勢研究」</a:t>
            </a:r>
            <a:endParaRPr kumimoji="1" lang="zh-TW" altLang="en-US" sz="750" dirty="0">
              <a:solidFill>
                <a:prstClr val="black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5699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800" rtl="0" eaLnBrk="1" latinLnBrk="0" hangingPunct="1"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微軟正黑體"/>
          <a:ea typeface="微軟正黑體"/>
          <a:cs typeface="微軟正黑體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tx2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微軟正黑體"/>
          <a:ea typeface="微軟正黑體"/>
          <a:cs typeface="微軟正黑體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tx2">
            <a:lumMod val="50000"/>
          </a:schemeClr>
        </a:buClr>
        <a:buFont typeface="Arial" pitchFamily="34" charset="0"/>
        <a:buChar char="–"/>
        <a:defRPr sz="2100" kern="1200">
          <a:solidFill>
            <a:schemeClr val="tx1"/>
          </a:solidFill>
          <a:latin typeface="微軟正黑體"/>
          <a:ea typeface="微軟正黑體"/>
          <a:cs typeface="微軟正黑體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tx2">
            <a:lumMod val="5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微軟正黑體"/>
          <a:ea typeface="微軟正黑體"/>
          <a:cs typeface="微軟正黑體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tx2">
            <a:lumMod val="50000"/>
          </a:schemeClr>
        </a:buClr>
        <a:buFont typeface="Arial" pitchFamily="34" charset="0"/>
        <a:buChar char="–"/>
        <a:defRPr sz="1500" kern="1200">
          <a:solidFill>
            <a:schemeClr val="tx1"/>
          </a:solidFill>
          <a:latin typeface="微軟正黑體"/>
          <a:ea typeface="微軟正黑體"/>
          <a:cs typeface="微軟正黑體"/>
        </a:defRPr>
      </a:lvl4pPr>
      <a:lvl5pPr marL="1543050" indent="-171450" algn="l" defTabSz="685800" rtl="0" eaLnBrk="1" latinLnBrk="0" hangingPunct="1">
        <a:spcBef>
          <a:spcPct val="20000"/>
        </a:spcBef>
        <a:buClr>
          <a:schemeClr val="tx2">
            <a:lumMod val="50000"/>
          </a:schemeClr>
        </a:buClr>
        <a:buFont typeface="Arial" pitchFamily="34" charset="0"/>
        <a:buChar char="»"/>
        <a:defRPr sz="1500" kern="1200">
          <a:solidFill>
            <a:schemeClr val="tx1"/>
          </a:solidFill>
          <a:latin typeface="微軟正黑體"/>
          <a:ea typeface="微軟正黑體"/>
          <a:cs typeface="微軟正黑體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jpeg"/><Relationship Id="rId9" Type="http://schemas.openxmlformats.org/officeDocument/2006/relationships/image" Target="../media/image25.jpeg"/><Relationship Id="rId10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88163" y="1278465"/>
            <a:ext cx="6998782" cy="2808312"/>
          </a:xfrm>
        </p:spPr>
        <p:txBody>
          <a:bodyPr/>
          <a:lstStyle/>
          <a:p>
            <a:r>
              <a:rPr lang="zh-TW" altLang="en-US" dirty="0" smtClean="0"/>
              <a:t>中國智慧</a:t>
            </a:r>
            <a:r>
              <a:rPr lang="zh-TW" altLang="en-US" smtClean="0"/>
              <a:t>養老小區需求</a:t>
            </a:r>
            <a:r>
              <a:rPr lang="zh-TW" altLang="en-US" dirty="0" smtClean="0"/>
              <a:t>研究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7"/>
          </p:nvPr>
        </p:nvSpPr>
        <p:spPr>
          <a:xfrm>
            <a:off x="2287385" y="4098859"/>
            <a:ext cx="5919540" cy="672688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2017.05.24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116632" y="-668610"/>
            <a:ext cx="3386120" cy="46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7" y="4515966"/>
            <a:ext cx="1152000" cy="5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研究議題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5285" y="1231517"/>
            <a:ext cx="8633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kumimoji="1" lang="zh-TW" alt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STFangsong" charset="-122"/>
              </a:rPr>
              <a:t>不同世代</a:t>
            </a:r>
            <a:r>
              <a:rPr kumimoji="1" lang="en-US" altLang="zh-TW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STFangsong" charset="-122"/>
              </a:rPr>
              <a:t>(40, 50, 60)</a:t>
            </a:r>
            <a:r>
              <a:rPr kumimoji="1" lang="zh-TW" alt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STFangsong" charset="-122"/>
              </a:rPr>
              <a:t>的消費者對退休老後生活型態與信念、個人價值與角色的異同。</a:t>
            </a:r>
            <a:endParaRPr kumimoji="1" lang="en-US" altLang="zh-TW" sz="16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cs typeface="STFangsong" charset="-122"/>
            </a:endParaRPr>
          </a:p>
          <a:p>
            <a:pPr marL="0" lvl="1"/>
            <a:endParaRPr kumimoji="1" lang="en-US" altLang="zh-TW" sz="1600" dirty="0" smtClean="0">
              <a:solidFill>
                <a:schemeClr val="tx1">
                  <a:lumMod val="90000"/>
                  <a:lumOff val="10000"/>
                </a:schemeClr>
              </a:solidFill>
              <a:latin typeface="+mn-ea"/>
              <a:cs typeface="STFangsong" charset="-122"/>
            </a:endParaRPr>
          </a:p>
          <a:p>
            <a:pPr marL="285750" lvl="1" indent="-285750">
              <a:buFont typeface="Arial" charset="0"/>
              <a:buChar char="•"/>
            </a:pPr>
            <a:r>
              <a:rPr kumimoji="1" lang="zh-TW" alt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STFangsong" charset="-122"/>
              </a:rPr>
              <a:t>不同世代</a:t>
            </a:r>
            <a:r>
              <a:rPr kumimoji="1"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STFangsong" charset="-122"/>
              </a:rPr>
              <a:t>(40, 50, 60)</a:t>
            </a:r>
            <a:r>
              <a:rPr kumimoji="1" lang="zh-TW" alt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STFangsong" charset="-122"/>
              </a:rPr>
              <a:t>的消費者心</a:t>
            </a:r>
            <a:r>
              <a:rPr kumimoji="1" lang="zh-TW" alt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STFangsong" charset="-122"/>
              </a:rPr>
              <a:t>中</a:t>
            </a:r>
            <a:r>
              <a:rPr lang="zh-TW" alt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STFangsong" charset="-122"/>
              </a:rPr>
              <a:t>「理想老年</a:t>
            </a:r>
            <a:r>
              <a:rPr lang="zh-TW" alt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STFangsong" charset="-122"/>
              </a:rPr>
              <a:t>生活</a:t>
            </a:r>
            <a:r>
              <a:rPr lang="zh-TW" alt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STFangsong" charset="-122"/>
              </a:rPr>
              <a:t>」的樣貌。</a:t>
            </a:r>
            <a:r>
              <a:rPr lang="en-US" altLang="zh-TW" sz="1600" dirty="0" smtClean="0">
                <a:latin typeface="+mn-ea"/>
              </a:rPr>
              <a:t>“</a:t>
            </a:r>
            <a:endParaRPr lang="en-US" altLang="zh-TW" sz="1600" dirty="0">
              <a:solidFill>
                <a:schemeClr val="tx1">
                  <a:lumMod val="90000"/>
                  <a:lumOff val="1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lvl="1" indent="-285750">
              <a:buFont typeface="Arial" charset="0"/>
              <a:buChar char="•"/>
            </a:pPr>
            <a:endParaRPr lang="en-US" altLang="zh-TW" sz="1600" dirty="0" smtClean="0">
              <a:solidFill>
                <a:schemeClr val="tx1">
                  <a:lumMod val="90000"/>
                  <a:lumOff val="10000"/>
                </a:schemeClr>
              </a:solidFill>
              <a:latin typeface="+mn-ea"/>
              <a:cs typeface="STFangsong" charset="-122"/>
            </a:endParaRPr>
          </a:p>
          <a:p>
            <a:pPr marL="0" lvl="1"/>
            <a:endParaRPr lang="en-US" altLang="zh-TW" sz="1600" dirty="0" smtClean="0">
              <a:solidFill>
                <a:schemeClr val="tx1">
                  <a:lumMod val="90000"/>
                  <a:lumOff val="10000"/>
                </a:schemeClr>
              </a:solidFill>
              <a:latin typeface="+mn-ea"/>
              <a:cs typeface="STFangsong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2643758"/>
            <a:ext cx="3672408" cy="20882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zh-CN" altLang="zh-TW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小區為支撐系統之下</a:t>
            </a:r>
            <a:r>
              <a:rPr lang="zh-CN" altLang="zh-TW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如何</a:t>
            </a:r>
            <a:r>
              <a:rPr lang="zh-CN" altLang="zh-TW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讓子</a:t>
            </a:r>
            <a:r>
              <a:rPr lang="zh-CN" altLang="zh-TW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代有關懷但輕負擔的</a:t>
            </a:r>
            <a:r>
              <a:rPr lang="zh-CN" altLang="zh-TW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關懷</a:t>
            </a:r>
            <a:r>
              <a:rPr lang="en-US" altLang="zh-CN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/</a:t>
            </a:r>
            <a:r>
              <a:rPr lang="zh-CN" altLang="zh-TW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照顧</a:t>
            </a:r>
            <a:r>
              <a:rPr lang="zh-CN" altLang="zh-TW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家中長者，又滿足長者理想中</a:t>
            </a:r>
            <a:r>
              <a:rPr lang="zh-CN" altLang="zh-TW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的</a:t>
            </a:r>
            <a:r>
              <a:rPr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居家養老生活方式。</a:t>
            </a:r>
            <a:endParaRPr lang="en-US" altLang="zh-TW" sz="1600" dirty="0" smtClean="0">
              <a:solidFill>
                <a:schemeClr val="tx1"/>
              </a:solidFill>
              <a:latin typeface="+mn-ea"/>
              <a:cs typeface="STFangsong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72000" y="2643758"/>
            <a:ext cx="3672408" cy="20882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endParaRPr lang="en-US" altLang="zh-TW" sz="1600" dirty="0" smtClean="0">
              <a:solidFill>
                <a:schemeClr val="tx1"/>
              </a:solidFill>
            </a:endParaRPr>
          </a:p>
          <a:p>
            <a:pPr marL="0" lvl="1"/>
            <a:endParaRPr lang="en-US" altLang="zh-TW" sz="1600" dirty="0">
              <a:solidFill>
                <a:schemeClr val="tx1"/>
              </a:solidFill>
            </a:endParaRPr>
          </a:p>
          <a:p>
            <a:pPr marL="0" lvl="1"/>
            <a:r>
              <a:rPr lang="zh-TW" altLang="en-US" sz="1600" smtClean="0">
                <a:solidFill>
                  <a:schemeClr val="tx1"/>
                </a:solidFill>
              </a:rPr>
              <a:t>引發長者</a:t>
            </a:r>
            <a:r>
              <a:rPr lang="zh-TW" altLang="en-US" sz="1600" dirty="0" smtClean="0">
                <a:solidFill>
                  <a:schemeClr val="tx1"/>
                </a:solidFill>
              </a:rPr>
              <a:t>與下一代</a:t>
            </a:r>
            <a:r>
              <a:rPr lang="zh-TW" altLang="en-US" sz="1600" smtClean="0">
                <a:solidFill>
                  <a:schemeClr val="tx1"/>
                </a:solidFill>
              </a:rPr>
              <a:t>長者的健康消費契</a:t>
            </a:r>
            <a:r>
              <a:rPr lang="zh-TW" altLang="en-US" sz="1600" dirty="0" smtClean="0">
                <a:solidFill>
                  <a:schemeClr val="tx1"/>
                </a:solidFill>
              </a:rPr>
              <a:t>機點為何？</a:t>
            </a:r>
            <a:r>
              <a:rPr kumimoji="1" lang="zh-TW" altLang="en-US" sz="1600" dirty="0" smtClean="0"/>
              <a:t>的</a:t>
            </a:r>
            <a:r>
              <a:rPr kumimoji="1" lang="zh-TW" altLang="en-US" sz="1600" dirty="0"/>
              <a:t>協助方式（媒介、原因、顧慮等）。</a:t>
            </a:r>
            <a:endParaRPr kumimoji="1" lang="en-US" altLang="zh-TW" sz="1600" dirty="0"/>
          </a:p>
          <a:p>
            <a:pPr marL="0" lvl="1"/>
            <a:endParaRPr lang="en-US" altLang="zh-TW" sz="1600" dirty="0">
              <a:solidFill>
                <a:schemeClr val="tx1">
                  <a:lumMod val="90000"/>
                  <a:lumOff val="10000"/>
                </a:schemeClr>
              </a:solidFill>
              <a:latin typeface="+mn-ea"/>
              <a:cs typeface="STFangsong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9632" y="2268398"/>
            <a:ext cx="2016224" cy="551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居家</a:t>
            </a:r>
            <a:r>
              <a:rPr kumimoji="1" lang="en-US" altLang="zh-TW" dirty="0" smtClean="0"/>
              <a:t>IOT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400092" y="2224302"/>
            <a:ext cx="2016224" cy="551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eHealth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92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研究設計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56527" y="2287510"/>
            <a:ext cx="2451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深度訪談</a:t>
            </a:r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貼身隨訪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580376" y="2279307"/>
            <a:ext cx="2394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消費者共創工作坊 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重慶</a:t>
            </a:r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3871576" y="2271104"/>
            <a:ext cx="2387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場域觀察</a:t>
            </a:r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利益關係人訪談</a:t>
            </a:r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436487" y="3363838"/>
            <a:ext cx="8460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-5442" y="2373639"/>
            <a:ext cx="360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endParaRPr lang="en-US" altLang="zh-TW" sz="10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endParaRPr lang="en-US" altLang="zh-TW" sz="10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zh-TW" altLang="en-US" sz="1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-5442" y="3507854"/>
            <a:ext cx="360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階段性任務與產出</a:t>
            </a:r>
            <a:endParaRPr lang="en-US" altLang="zh-TW" sz="10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57" y="4435717"/>
            <a:ext cx="396000" cy="396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5" y="3539385"/>
            <a:ext cx="411367" cy="411367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870819" y="3424840"/>
            <a:ext cx="2813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根據專家經驗和受訪者的需求和經常活動場域，選定場域觀察標的、應訪談的利害關係人與擬定觀察訪談的命題。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23526" y="3920283"/>
            <a:ext cx="818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研究員</a:t>
            </a:r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39062" y="4804578"/>
            <a:ext cx="818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設計師</a:t>
            </a:r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99593" y="4448976"/>
            <a:ext cx="2753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依據專家經驗分享和受訪者需求，提出解決方案的初步構想。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880309" y="4438406"/>
            <a:ext cx="1630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調整改良解決方案的初步構想。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713060" y="4435717"/>
            <a:ext cx="1595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驗證解決方法並產出</a:t>
            </a:r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prototype</a:t>
            </a: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（重慶）。</a:t>
            </a:r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872552" y="3430909"/>
            <a:ext cx="1662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根據訪談分析發現，確定工作坊</a:t>
            </a:r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焦點團體的討論議題。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690358" y="3435846"/>
            <a:ext cx="155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確認需求解法的規格。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接點 34"/>
          <p:cNvCxnSpPr/>
          <p:nvPr/>
        </p:nvCxnSpPr>
        <p:spPr>
          <a:xfrm>
            <a:off x="391857" y="4375337"/>
            <a:ext cx="8316000" cy="0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179512" y="779157"/>
            <a:ext cx="8898545" cy="1550178"/>
            <a:chOff x="339062" y="779157"/>
            <a:chExt cx="8898545" cy="1550178"/>
          </a:xfrm>
        </p:grpSpPr>
        <p:grpSp>
          <p:nvGrpSpPr>
            <p:cNvPr id="4" name="群組 3"/>
            <p:cNvGrpSpPr/>
            <p:nvPr/>
          </p:nvGrpSpPr>
          <p:grpSpPr>
            <a:xfrm>
              <a:off x="339062" y="779157"/>
              <a:ext cx="7128793" cy="1548172"/>
              <a:chOff x="328497" y="1602622"/>
              <a:chExt cx="7123095" cy="2309209"/>
            </a:xfrm>
          </p:grpSpPr>
          <p:sp>
            <p:nvSpPr>
              <p:cNvPr id="5" name="手繪多邊形 4"/>
              <p:cNvSpPr/>
              <p:nvPr/>
            </p:nvSpPr>
            <p:spPr>
              <a:xfrm rot="16200000">
                <a:off x="154975" y="1776144"/>
                <a:ext cx="2082269" cy="1735225"/>
              </a:xfrm>
              <a:custGeom>
                <a:avLst/>
                <a:gdLst>
                  <a:gd name="connsiteX0" fmla="*/ 0 w 1735224"/>
                  <a:gd name="connsiteY0" fmla="*/ 86761 h 2082268"/>
                  <a:gd name="connsiteX1" fmla="*/ 86761 w 1735224"/>
                  <a:gd name="connsiteY1" fmla="*/ 0 h 2082268"/>
                  <a:gd name="connsiteX2" fmla="*/ 1648463 w 1735224"/>
                  <a:gd name="connsiteY2" fmla="*/ 0 h 2082268"/>
                  <a:gd name="connsiteX3" fmla="*/ 1735224 w 1735224"/>
                  <a:gd name="connsiteY3" fmla="*/ 86761 h 2082268"/>
                  <a:gd name="connsiteX4" fmla="*/ 1735224 w 1735224"/>
                  <a:gd name="connsiteY4" fmla="*/ 1995507 h 2082268"/>
                  <a:gd name="connsiteX5" fmla="*/ 1648463 w 1735224"/>
                  <a:gd name="connsiteY5" fmla="*/ 2082268 h 2082268"/>
                  <a:gd name="connsiteX6" fmla="*/ 86761 w 1735224"/>
                  <a:gd name="connsiteY6" fmla="*/ 2082268 h 2082268"/>
                  <a:gd name="connsiteX7" fmla="*/ 0 w 1735224"/>
                  <a:gd name="connsiteY7" fmla="*/ 1995507 h 2082268"/>
                  <a:gd name="connsiteX8" fmla="*/ 0 w 1735224"/>
                  <a:gd name="connsiteY8" fmla="*/ 86761 h 208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5224" h="2082268">
                    <a:moveTo>
                      <a:pt x="1662923" y="1"/>
                    </a:moveTo>
                    <a:cubicBezTo>
                      <a:pt x="1702854" y="1"/>
                      <a:pt x="1735224" y="46614"/>
                      <a:pt x="1735224" y="104114"/>
                    </a:cubicBezTo>
                    <a:lnTo>
                      <a:pt x="1735224" y="1978154"/>
                    </a:lnTo>
                    <a:cubicBezTo>
                      <a:pt x="1735224" y="2035654"/>
                      <a:pt x="1702854" y="2082267"/>
                      <a:pt x="1662923" y="2082267"/>
                    </a:cubicBezTo>
                    <a:lnTo>
                      <a:pt x="72301" y="2082267"/>
                    </a:lnTo>
                    <a:cubicBezTo>
                      <a:pt x="32370" y="2082267"/>
                      <a:pt x="0" y="2035654"/>
                      <a:pt x="0" y="1978154"/>
                    </a:cubicBezTo>
                    <a:lnTo>
                      <a:pt x="0" y="104114"/>
                    </a:lnTo>
                    <a:cubicBezTo>
                      <a:pt x="0" y="46614"/>
                      <a:pt x="32370" y="1"/>
                      <a:pt x="72301" y="1"/>
                    </a:cubicBezTo>
                    <a:lnTo>
                      <a:pt x="1662923" y="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74807" tIns="54866" rIns="71122" bIns="1388178" numCol="1" spcCol="1270" anchor="t" anchorCtr="0">
                <a:noAutofit/>
              </a:bodyPr>
              <a:lstStyle/>
              <a:p>
                <a:pPr lvl="0" algn="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400" kern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手繪多邊形 6"/>
              <p:cNvSpPr/>
              <p:nvPr/>
            </p:nvSpPr>
            <p:spPr>
              <a:xfrm>
                <a:off x="528092" y="1829563"/>
                <a:ext cx="1292741" cy="2082268"/>
              </a:xfrm>
              <a:custGeom>
                <a:avLst/>
                <a:gdLst>
                  <a:gd name="connsiteX0" fmla="*/ 0 w 1292741"/>
                  <a:gd name="connsiteY0" fmla="*/ 0 h 2082268"/>
                  <a:gd name="connsiteX1" fmla="*/ 1292741 w 1292741"/>
                  <a:gd name="connsiteY1" fmla="*/ 0 h 2082268"/>
                  <a:gd name="connsiteX2" fmla="*/ 1292741 w 1292741"/>
                  <a:gd name="connsiteY2" fmla="*/ 2082268 h 2082268"/>
                  <a:gd name="connsiteX3" fmla="*/ 0 w 1292741"/>
                  <a:gd name="connsiteY3" fmla="*/ 2082268 h 2082268"/>
                  <a:gd name="connsiteX4" fmla="*/ 0 w 1292741"/>
                  <a:gd name="connsiteY4" fmla="*/ 0 h 208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2741" h="2082268">
                    <a:moveTo>
                      <a:pt x="0" y="0"/>
                    </a:moveTo>
                    <a:lnTo>
                      <a:pt x="1292741" y="0"/>
                    </a:lnTo>
                    <a:lnTo>
                      <a:pt x="1292741" y="2082268"/>
                    </a:lnTo>
                    <a:lnTo>
                      <a:pt x="0" y="208226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54864" rIns="0" bIns="0" numCol="1" spcCol="1270" anchor="t" anchorCtr="0">
                <a:noAutofit/>
              </a:bodyPr>
              <a:lstStyle/>
              <a:p>
                <a:pPr lvl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取經</a:t>
                </a:r>
                <a:endParaRPr lang="en-US" altLang="zh-TW" sz="2400" b="1" kern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專家經驗</a:t>
                </a:r>
                <a:endParaRPr lang="zh-TW" altLang="en-US" sz="2400" b="1" kern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手繪多邊形 10"/>
              <p:cNvSpPr/>
              <p:nvPr/>
            </p:nvSpPr>
            <p:spPr>
              <a:xfrm rot="16200000">
                <a:off x="1950932" y="1776144"/>
                <a:ext cx="2082269" cy="1735225"/>
              </a:xfrm>
              <a:custGeom>
                <a:avLst/>
                <a:gdLst>
                  <a:gd name="connsiteX0" fmla="*/ 0 w 1735224"/>
                  <a:gd name="connsiteY0" fmla="*/ 86761 h 2082268"/>
                  <a:gd name="connsiteX1" fmla="*/ 86761 w 1735224"/>
                  <a:gd name="connsiteY1" fmla="*/ 0 h 2082268"/>
                  <a:gd name="connsiteX2" fmla="*/ 1648463 w 1735224"/>
                  <a:gd name="connsiteY2" fmla="*/ 0 h 2082268"/>
                  <a:gd name="connsiteX3" fmla="*/ 1735224 w 1735224"/>
                  <a:gd name="connsiteY3" fmla="*/ 86761 h 2082268"/>
                  <a:gd name="connsiteX4" fmla="*/ 1735224 w 1735224"/>
                  <a:gd name="connsiteY4" fmla="*/ 1995507 h 2082268"/>
                  <a:gd name="connsiteX5" fmla="*/ 1648463 w 1735224"/>
                  <a:gd name="connsiteY5" fmla="*/ 2082268 h 2082268"/>
                  <a:gd name="connsiteX6" fmla="*/ 86761 w 1735224"/>
                  <a:gd name="connsiteY6" fmla="*/ 2082268 h 2082268"/>
                  <a:gd name="connsiteX7" fmla="*/ 0 w 1735224"/>
                  <a:gd name="connsiteY7" fmla="*/ 1995507 h 2082268"/>
                  <a:gd name="connsiteX8" fmla="*/ 0 w 1735224"/>
                  <a:gd name="connsiteY8" fmla="*/ 86761 h 208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5224" h="2082268">
                    <a:moveTo>
                      <a:pt x="1662923" y="1"/>
                    </a:moveTo>
                    <a:cubicBezTo>
                      <a:pt x="1702854" y="1"/>
                      <a:pt x="1735224" y="46614"/>
                      <a:pt x="1735224" y="104114"/>
                    </a:cubicBezTo>
                    <a:lnTo>
                      <a:pt x="1735224" y="1978154"/>
                    </a:lnTo>
                    <a:cubicBezTo>
                      <a:pt x="1735224" y="2035654"/>
                      <a:pt x="1702854" y="2082267"/>
                      <a:pt x="1662923" y="2082267"/>
                    </a:cubicBezTo>
                    <a:lnTo>
                      <a:pt x="72301" y="2082267"/>
                    </a:lnTo>
                    <a:cubicBezTo>
                      <a:pt x="32370" y="2082267"/>
                      <a:pt x="0" y="2035654"/>
                      <a:pt x="0" y="1978154"/>
                    </a:cubicBezTo>
                    <a:lnTo>
                      <a:pt x="0" y="104114"/>
                    </a:lnTo>
                    <a:cubicBezTo>
                      <a:pt x="0" y="46614"/>
                      <a:pt x="32370" y="1"/>
                      <a:pt x="72301" y="1"/>
                    </a:cubicBezTo>
                    <a:lnTo>
                      <a:pt x="1662923" y="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74807" tIns="54865" rIns="71122" bIns="1388179" numCol="1" spcCol="1270" anchor="t" anchorCtr="0">
                <a:noAutofit/>
              </a:bodyPr>
              <a:lstStyle/>
              <a:p>
                <a:pPr lvl="0" algn="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抽選 11"/>
              <p:cNvSpPr/>
              <p:nvPr/>
            </p:nvSpPr>
            <p:spPr>
              <a:xfrm rot="5400000">
                <a:off x="1980158" y="3257166"/>
                <a:ext cx="305945" cy="260283"/>
              </a:xfrm>
              <a:prstGeom prst="flowChartExtra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手繪多邊形 12"/>
              <p:cNvSpPr/>
              <p:nvPr/>
            </p:nvSpPr>
            <p:spPr>
              <a:xfrm>
                <a:off x="2315255" y="1829563"/>
                <a:ext cx="1544349" cy="2082268"/>
              </a:xfrm>
              <a:custGeom>
                <a:avLst/>
                <a:gdLst>
                  <a:gd name="connsiteX0" fmla="*/ 0 w 1292741"/>
                  <a:gd name="connsiteY0" fmla="*/ 0 h 2082268"/>
                  <a:gd name="connsiteX1" fmla="*/ 1292741 w 1292741"/>
                  <a:gd name="connsiteY1" fmla="*/ 0 h 2082268"/>
                  <a:gd name="connsiteX2" fmla="*/ 1292741 w 1292741"/>
                  <a:gd name="connsiteY2" fmla="*/ 2082268 h 2082268"/>
                  <a:gd name="connsiteX3" fmla="*/ 0 w 1292741"/>
                  <a:gd name="connsiteY3" fmla="*/ 2082268 h 2082268"/>
                  <a:gd name="connsiteX4" fmla="*/ 0 w 1292741"/>
                  <a:gd name="connsiteY4" fmla="*/ 0 h 208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2741" h="2082268">
                    <a:moveTo>
                      <a:pt x="0" y="0"/>
                    </a:moveTo>
                    <a:lnTo>
                      <a:pt x="1292741" y="0"/>
                    </a:lnTo>
                    <a:lnTo>
                      <a:pt x="1292741" y="2082268"/>
                    </a:lnTo>
                    <a:lnTo>
                      <a:pt x="0" y="208226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54864" rIns="0" bIns="0" numCol="1" spcCol="1270" anchor="t" anchorCtr="0">
                <a:noAutofit/>
              </a:bodyPr>
              <a:lstStyle/>
              <a:p>
                <a:pPr lvl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挖掘</a:t>
                </a:r>
                <a:endParaRPr lang="en-US" altLang="zh-TW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潛在需求</a:t>
                </a:r>
                <a:endParaRPr lang="zh-TW" altLang="en-US" sz="2400" b="1" kern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 rot="16200000">
                <a:off x="3746889" y="1776144"/>
                <a:ext cx="2082268" cy="1735225"/>
              </a:xfrm>
              <a:custGeom>
                <a:avLst/>
                <a:gdLst>
                  <a:gd name="connsiteX0" fmla="*/ 0 w 1735224"/>
                  <a:gd name="connsiteY0" fmla="*/ 86761 h 2082268"/>
                  <a:gd name="connsiteX1" fmla="*/ 86761 w 1735224"/>
                  <a:gd name="connsiteY1" fmla="*/ 0 h 2082268"/>
                  <a:gd name="connsiteX2" fmla="*/ 1648463 w 1735224"/>
                  <a:gd name="connsiteY2" fmla="*/ 0 h 2082268"/>
                  <a:gd name="connsiteX3" fmla="*/ 1735224 w 1735224"/>
                  <a:gd name="connsiteY3" fmla="*/ 86761 h 2082268"/>
                  <a:gd name="connsiteX4" fmla="*/ 1735224 w 1735224"/>
                  <a:gd name="connsiteY4" fmla="*/ 1995507 h 2082268"/>
                  <a:gd name="connsiteX5" fmla="*/ 1648463 w 1735224"/>
                  <a:gd name="connsiteY5" fmla="*/ 2082268 h 2082268"/>
                  <a:gd name="connsiteX6" fmla="*/ 86761 w 1735224"/>
                  <a:gd name="connsiteY6" fmla="*/ 2082268 h 2082268"/>
                  <a:gd name="connsiteX7" fmla="*/ 0 w 1735224"/>
                  <a:gd name="connsiteY7" fmla="*/ 1995507 h 2082268"/>
                  <a:gd name="connsiteX8" fmla="*/ 0 w 1735224"/>
                  <a:gd name="connsiteY8" fmla="*/ 86761 h 208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5224" h="2082268">
                    <a:moveTo>
                      <a:pt x="1662923" y="1"/>
                    </a:moveTo>
                    <a:cubicBezTo>
                      <a:pt x="1702854" y="1"/>
                      <a:pt x="1735224" y="46614"/>
                      <a:pt x="1735224" y="104114"/>
                    </a:cubicBezTo>
                    <a:lnTo>
                      <a:pt x="1735224" y="1978154"/>
                    </a:lnTo>
                    <a:cubicBezTo>
                      <a:pt x="1735224" y="2035654"/>
                      <a:pt x="1702854" y="2082267"/>
                      <a:pt x="1662923" y="2082267"/>
                    </a:cubicBezTo>
                    <a:lnTo>
                      <a:pt x="72301" y="2082267"/>
                    </a:lnTo>
                    <a:cubicBezTo>
                      <a:pt x="32370" y="2082267"/>
                      <a:pt x="0" y="2035654"/>
                      <a:pt x="0" y="1978154"/>
                    </a:cubicBezTo>
                    <a:lnTo>
                      <a:pt x="0" y="104114"/>
                    </a:lnTo>
                    <a:cubicBezTo>
                      <a:pt x="0" y="46614"/>
                      <a:pt x="32370" y="1"/>
                      <a:pt x="72301" y="1"/>
                    </a:cubicBezTo>
                    <a:lnTo>
                      <a:pt x="1662923" y="1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74807" tIns="54864" rIns="71121" bIns="1388180" numCol="1" spcCol="1270" anchor="t" anchorCtr="0">
                <a:noAutofit/>
              </a:bodyPr>
              <a:lstStyle/>
              <a:p>
                <a:pPr lvl="0" algn="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抽選 14"/>
              <p:cNvSpPr/>
              <p:nvPr/>
            </p:nvSpPr>
            <p:spPr>
              <a:xfrm rot="5400000">
                <a:off x="3776115" y="3257166"/>
                <a:ext cx="305945" cy="260283"/>
              </a:xfrm>
              <a:prstGeom prst="flowChartExtra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手繪多邊形 15"/>
              <p:cNvSpPr/>
              <p:nvPr/>
            </p:nvSpPr>
            <p:spPr>
              <a:xfrm>
                <a:off x="4267456" y="1602623"/>
                <a:ext cx="1292741" cy="2082268"/>
              </a:xfrm>
              <a:custGeom>
                <a:avLst/>
                <a:gdLst>
                  <a:gd name="connsiteX0" fmla="*/ 0 w 1292741"/>
                  <a:gd name="connsiteY0" fmla="*/ 0 h 2082268"/>
                  <a:gd name="connsiteX1" fmla="*/ 1292741 w 1292741"/>
                  <a:gd name="connsiteY1" fmla="*/ 0 h 2082268"/>
                  <a:gd name="connsiteX2" fmla="*/ 1292741 w 1292741"/>
                  <a:gd name="connsiteY2" fmla="*/ 2082268 h 2082268"/>
                  <a:gd name="connsiteX3" fmla="*/ 0 w 1292741"/>
                  <a:gd name="connsiteY3" fmla="*/ 2082268 h 2082268"/>
                  <a:gd name="connsiteX4" fmla="*/ 0 w 1292741"/>
                  <a:gd name="connsiteY4" fmla="*/ 0 h 208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2741" h="2082268">
                    <a:moveTo>
                      <a:pt x="0" y="0"/>
                    </a:moveTo>
                    <a:lnTo>
                      <a:pt x="1292741" y="0"/>
                    </a:lnTo>
                    <a:lnTo>
                      <a:pt x="1292741" y="2082268"/>
                    </a:lnTo>
                    <a:lnTo>
                      <a:pt x="0" y="208226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54864" rIns="0" bIns="0" numCol="1" spcCol="1270" anchor="t" anchorCtr="0">
                <a:noAutofit/>
              </a:bodyPr>
              <a:lstStyle/>
              <a:p>
                <a:pPr lvl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400" b="1" kern="12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手繪多邊形 16"/>
              <p:cNvSpPr/>
              <p:nvPr/>
            </p:nvSpPr>
            <p:spPr>
              <a:xfrm rot="16200000">
                <a:off x="5542845" y="1792053"/>
                <a:ext cx="2082269" cy="1735225"/>
              </a:xfrm>
              <a:custGeom>
                <a:avLst/>
                <a:gdLst>
                  <a:gd name="connsiteX0" fmla="*/ 0 w 1735224"/>
                  <a:gd name="connsiteY0" fmla="*/ 86761 h 2082268"/>
                  <a:gd name="connsiteX1" fmla="*/ 86761 w 1735224"/>
                  <a:gd name="connsiteY1" fmla="*/ 0 h 2082268"/>
                  <a:gd name="connsiteX2" fmla="*/ 1648463 w 1735224"/>
                  <a:gd name="connsiteY2" fmla="*/ 0 h 2082268"/>
                  <a:gd name="connsiteX3" fmla="*/ 1735224 w 1735224"/>
                  <a:gd name="connsiteY3" fmla="*/ 86761 h 2082268"/>
                  <a:gd name="connsiteX4" fmla="*/ 1735224 w 1735224"/>
                  <a:gd name="connsiteY4" fmla="*/ 1995507 h 2082268"/>
                  <a:gd name="connsiteX5" fmla="*/ 1648463 w 1735224"/>
                  <a:gd name="connsiteY5" fmla="*/ 2082268 h 2082268"/>
                  <a:gd name="connsiteX6" fmla="*/ 86761 w 1735224"/>
                  <a:gd name="connsiteY6" fmla="*/ 2082268 h 2082268"/>
                  <a:gd name="connsiteX7" fmla="*/ 0 w 1735224"/>
                  <a:gd name="connsiteY7" fmla="*/ 1995507 h 2082268"/>
                  <a:gd name="connsiteX8" fmla="*/ 0 w 1735224"/>
                  <a:gd name="connsiteY8" fmla="*/ 86761 h 208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5224" h="2082268">
                    <a:moveTo>
                      <a:pt x="1662923" y="1"/>
                    </a:moveTo>
                    <a:cubicBezTo>
                      <a:pt x="1702854" y="1"/>
                      <a:pt x="1735224" y="46614"/>
                      <a:pt x="1735224" y="104114"/>
                    </a:cubicBezTo>
                    <a:lnTo>
                      <a:pt x="1735224" y="1978154"/>
                    </a:lnTo>
                    <a:cubicBezTo>
                      <a:pt x="1735224" y="2035654"/>
                      <a:pt x="1702854" y="2082267"/>
                      <a:pt x="1662923" y="2082267"/>
                    </a:cubicBezTo>
                    <a:lnTo>
                      <a:pt x="72301" y="2082267"/>
                    </a:lnTo>
                    <a:cubicBezTo>
                      <a:pt x="32370" y="2082267"/>
                      <a:pt x="0" y="2035654"/>
                      <a:pt x="0" y="1978154"/>
                    </a:cubicBezTo>
                    <a:lnTo>
                      <a:pt x="0" y="104114"/>
                    </a:lnTo>
                    <a:cubicBezTo>
                      <a:pt x="0" y="46614"/>
                      <a:pt x="32370" y="1"/>
                      <a:pt x="72301" y="1"/>
                    </a:cubicBezTo>
                    <a:lnTo>
                      <a:pt x="1662923" y="1"/>
                    </a:lnTo>
                    <a:close/>
                  </a:path>
                </a:pathLst>
              </a:custGeom>
              <a:solidFill>
                <a:schemeClr val="accent1">
                  <a:alpha val="84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74807" tIns="54865" rIns="71121" bIns="1388179" numCol="1" spcCol="1270" anchor="t" anchorCtr="0">
                <a:noAutofit/>
              </a:bodyPr>
              <a:lstStyle/>
              <a:p>
                <a:pPr lvl="0" algn="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400" b="1" kern="1200" dirty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抽選 17"/>
              <p:cNvSpPr/>
              <p:nvPr/>
            </p:nvSpPr>
            <p:spPr>
              <a:xfrm rot="5400000">
                <a:off x="5572072" y="3257166"/>
                <a:ext cx="305945" cy="260283"/>
              </a:xfrm>
              <a:prstGeom prst="flowChartExtra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36" name="手繪多邊形 35"/>
            <p:cNvSpPr/>
            <p:nvPr/>
          </p:nvSpPr>
          <p:spPr>
            <a:xfrm rot="16200000">
              <a:off x="7671289" y="629062"/>
              <a:ext cx="1396024" cy="1736613"/>
            </a:xfrm>
            <a:custGeom>
              <a:avLst/>
              <a:gdLst>
                <a:gd name="connsiteX0" fmla="*/ 0 w 1735224"/>
                <a:gd name="connsiteY0" fmla="*/ 86761 h 2082268"/>
                <a:gd name="connsiteX1" fmla="*/ 86761 w 1735224"/>
                <a:gd name="connsiteY1" fmla="*/ 0 h 2082268"/>
                <a:gd name="connsiteX2" fmla="*/ 1648463 w 1735224"/>
                <a:gd name="connsiteY2" fmla="*/ 0 h 2082268"/>
                <a:gd name="connsiteX3" fmla="*/ 1735224 w 1735224"/>
                <a:gd name="connsiteY3" fmla="*/ 86761 h 2082268"/>
                <a:gd name="connsiteX4" fmla="*/ 1735224 w 1735224"/>
                <a:gd name="connsiteY4" fmla="*/ 1995507 h 2082268"/>
                <a:gd name="connsiteX5" fmla="*/ 1648463 w 1735224"/>
                <a:gd name="connsiteY5" fmla="*/ 2082268 h 2082268"/>
                <a:gd name="connsiteX6" fmla="*/ 86761 w 1735224"/>
                <a:gd name="connsiteY6" fmla="*/ 2082268 h 2082268"/>
                <a:gd name="connsiteX7" fmla="*/ 0 w 1735224"/>
                <a:gd name="connsiteY7" fmla="*/ 1995507 h 2082268"/>
                <a:gd name="connsiteX8" fmla="*/ 0 w 1735224"/>
                <a:gd name="connsiteY8" fmla="*/ 86761 h 208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224" h="2082268">
                  <a:moveTo>
                    <a:pt x="1662923" y="1"/>
                  </a:moveTo>
                  <a:cubicBezTo>
                    <a:pt x="1702854" y="1"/>
                    <a:pt x="1735224" y="46614"/>
                    <a:pt x="1735224" y="104114"/>
                  </a:cubicBezTo>
                  <a:lnTo>
                    <a:pt x="1735224" y="1978154"/>
                  </a:lnTo>
                  <a:cubicBezTo>
                    <a:pt x="1735224" y="2035654"/>
                    <a:pt x="1702854" y="2082267"/>
                    <a:pt x="1662923" y="2082267"/>
                  </a:cubicBezTo>
                  <a:lnTo>
                    <a:pt x="72301" y="2082267"/>
                  </a:lnTo>
                  <a:cubicBezTo>
                    <a:pt x="32370" y="2082267"/>
                    <a:pt x="0" y="2035654"/>
                    <a:pt x="0" y="1978154"/>
                  </a:cubicBezTo>
                  <a:lnTo>
                    <a:pt x="0" y="104114"/>
                  </a:lnTo>
                  <a:cubicBezTo>
                    <a:pt x="0" y="46614"/>
                    <a:pt x="32370" y="1"/>
                    <a:pt x="72301" y="1"/>
                  </a:cubicBezTo>
                  <a:lnTo>
                    <a:pt x="1662923" y="1"/>
                  </a:lnTo>
                  <a:close/>
                </a:path>
              </a:pathLst>
            </a:custGeom>
            <a:solidFill>
              <a:schemeClr val="accent1">
                <a:lumMod val="75000"/>
                <a:alpha val="94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4807" tIns="54865" rIns="71121" bIns="1388179" numCol="1" spcCol="1270" anchor="t" anchorCtr="0">
              <a:noAutofit/>
            </a:bodyPr>
            <a:lstStyle/>
            <a:p>
              <a:pPr lvl="0" algn="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800" b="1" kern="12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抽選 36"/>
            <p:cNvSpPr/>
            <p:nvPr/>
          </p:nvSpPr>
          <p:spPr>
            <a:xfrm rot="5400000">
              <a:off x="7434721" y="1894423"/>
              <a:ext cx="205116" cy="260491"/>
            </a:xfrm>
            <a:prstGeom prst="flowChartExtra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手繪多邊形 40"/>
            <p:cNvSpPr/>
            <p:nvPr/>
          </p:nvSpPr>
          <p:spPr>
            <a:xfrm>
              <a:off x="5960448" y="933312"/>
              <a:ext cx="1826599" cy="1396023"/>
            </a:xfrm>
            <a:custGeom>
              <a:avLst/>
              <a:gdLst>
                <a:gd name="connsiteX0" fmla="*/ 0 w 1292741"/>
                <a:gd name="connsiteY0" fmla="*/ 0 h 2082268"/>
                <a:gd name="connsiteX1" fmla="*/ 1292741 w 1292741"/>
                <a:gd name="connsiteY1" fmla="*/ 0 h 2082268"/>
                <a:gd name="connsiteX2" fmla="*/ 1292741 w 1292741"/>
                <a:gd name="connsiteY2" fmla="*/ 2082268 h 2082268"/>
                <a:gd name="connsiteX3" fmla="*/ 0 w 1292741"/>
                <a:gd name="connsiteY3" fmla="*/ 2082268 h 2082268"/>
                <a:gd name="connsiteX4" fmla="*/ 0 w 1292741"/>
                <a:gd name="connsiteY4" fmla="*/ 0 h 208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2741" h="2082268">
                  <a:moveTo>
                    <a:pt x="0" y="0"/>
                  </a:moveTo>
                  <a:lnTo>
                    <a:pt x="1292741" y="0"/>
                  </a:lnTo>
                  <a:lnTo>
                    <a:pt x="1292741" y="2082268"/>
                  </a:lnTo>
                  <a:lnTo>
                    <a:pt x="0" y="20822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4864" rIns="0" bIns="0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探索</a:t>
              </a:r>
              <a:endParaRPr lang="en-US" altLang="zh-TW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可能解法</a:t>
              </a:r>
              <a:endParaRPr lang="en-US" altLang="zh-TW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4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0" name="手繪多邊形 39"/>
          <p:cNvSpPr/>
          <p:nvPr/>
        </p:nvSpPr>
        <p:spPr>
          <a:xfrm>
            <a:off x="4089039" y="941573"/>
            <a:ext cx="1826599" cy="1396023"/>
          </a:xfrm>
          <a:custGeom>
            <a:avLst/>
            <a:gdLst>
              <a:gd name="connsiteX0" fmla="*/ 0 w 1292741"/>
              <a:gd name="connsiteY0" fmla="*/ 0 h 2082268"/>
              <a:gd name="connsiteX1" fmla="*/ 1292741 w 1292741"/>
              <a:gd name="connsiteY1" fmla="*/ 0 h 2082268"/>
              <a:gd name="connsiteX2" fmla="*/ 1292741 w 1292741"/>
              <a:gd name="connsiteY2" fmla="*/ 2082268 h 2082268"/>
              <a:gd name="connsiteX3" fmla="*/ 0 w 1292741"/>
              <a:gd name="connsiteY3" fmla="*/ 2082268 h 2082268"/>
              <a:gd name="connsiteX4" fmla="*/ 0 w 1292741"/>
              <a:gd name="connsiteY4" fmla="*/ 0 h 208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2741" h="2082268">
                <a:moveTo>
                  <a:pt x="0" y="0"/>
                </a:moveTo>
                <a:lnTo>
                  <a:pt x="1292741" y="0"/>
                </a:lnTo>
                <a:lnTo>
                  <a:pt x="1292741" y="2082268"/>
                </a:lnTo>
                <a:lnTo>
                  <a:pt x="0" y="208226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4864" rIns="0" bIns="0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釐清</a:t>
            </a:r>
            <a:endParaRPr lang="en-US" altLang="zh-TW" sz="2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現有</a:t>
            </a:r>
            <a:r>
              <a:rPr lang="zh-TW" altLang="en-US" sz="2400" b="1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困擾</a:t>
            </a:r>
            <a:endParaRPr lang="zh-TW" altLang="en-US" sz="24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手繪多邊形 37"/>
          <p:cNvSpPr/>
          <p:nvPr/>
        </p:nvSpPr>
        <p:spPr>
          <a:xfrm>
            <a:off x="7537512" y="907648"/>
            <a:ext cx="1826599" cy="1396023"/>
          </a:xfrm>
          <a:custGeom>
            <a:avLst/>
            <a:gdLst>
              <a:gd name="connsiteX0" fmla="*/ 0 w 1292741"/>
              <a:gd name="connsiteY0" fmla="*/ 0 h 2082268"/>
              <a:gd name="connsiteX1" fmla="*/ 1292741 w 1292741"/>
              <a:gd name="connsiteY1" fmla="*/ 0 h 2082268"/>
              <a:gd name="connsiteX2" fmla="*/ 1292741 w 1292741"/>
              <a:gd name="connsiteY2" fmla="*/ 2082268 h 2082268"/>
              <a:gd name="connsiteX3" fmla="*/ 0 w 1292741"/>
              <a:gd name="connsiteY3" fmla="*/ 2082268 h 2082268"/>
              <a:gd name="connsiteX4" fmla="*/ 0 w 1292741"/>
              <a:gd name="connsiteY4" fmla="*/ 0 h 208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2741" h="2082268">
                <a:moveTo>
                  <a:pt x="0" y="0"/>
                </a:moveTo>
                <a:lnTo>
                  <a:pt x="1292741" y="0"/>
                </a:lnTo>
                <a:lnTo>
                  <a:pt x="1292741" y="2082268"/>
                </a:lnTo>
                <a:lnTo>
                  <a:pt x="0" y="208226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4864" rIns="0" bIns="0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endParaRPr lang="en-US" altLang="zh-TW" sz="2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需求數量</a:t>
            </a:r>
            <a:endParaRPr lang="en-US" altLang="zh-TW" sz="2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24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482475" y="2296708"/>
            <a:ext cx="239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問卷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377729" y="3470702"/>
            <a:ext cx="1557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轉化訪談分析的需求為問卷題目，確認需求數量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7631" y="2283123"/>
            <a:ext cx="2451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專家訪談</a:t>
            </a:r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服務機構拜訪</a:t>
            </a:r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53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研究設計與樣本分佈</a:t>
            </a:r>
            <a:endParaRPr kumimoji="1" lang="zh-TW" altLang="en-US" dirty="0"/>
          </a:p>
        </p:txBody>
      </p:sp>
      <p:sp>
        <p:nvSpPr>
          <p:cNvPr id="4" name="內容版面配置區 3"/>
          <p:cNvSpPr txBox="1">
            <a:spLocks/>
          </p:cNvSpPr>
          <p:nvPr/>
        </p:nvSpPr>
        <p:spPr>
          <a:xfrm>
            <a:off x="436488" y="627534"/>
            <a:ext cx="8254911" cy="475252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Arial"/>
              <a:buChar char="•"/>
            </a:pPr>
            <a:r>
              <a:rPr lang="zh-TW" altLang="en-US" sz="1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研究地區：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Symbol" charset="2"/>
              <a:buChar char="-"/>
            </a:pP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北京、上海、重慶、成都</a:t>
            </a:r>
            <a:endParaRPr lang="en-US" altLang="zh-TW" sz="1700" dirty="0" smtClean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Arial"/>
              <a:buChar char="•"/>
            </a:pPr>
            <a:r>
              <a:rPr lang="zh-TW" altLang="en-US" sz="18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研究方法與樣本設計：</a:t>
            </a:r>
            <a:endParaRPr lang="en-US" altLang="zh-TW" sz="1800" b="1" dirty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None/>
            </a:pPr>
            <a:r>
              <a:rPr lang="zh-TW" altLang="en-US" sz="17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en-US" sz="1700" u="sng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第一階段</a:t>
            </a:r>
            <a:endParaRPr lang="en-US" altLang="zh-TW" sz="1700" u="sng" dirty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2" indent="-285750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LucidaGrande" charset="0"/>
              <a:buChar char="-"/>
            </a:pP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重慶專家訪談：拜訪</a:t>
            </a: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個以小區形式提供養老服務的機構，並訪問機構中提供直接服務或服務</a:t>
            </a: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產品規劃的人員</a:t>
            </a:r>
            <a:endParaRPr lang="en-US" altLang="zh-TW" sz="1700" u="sng" dirty="0" smtClean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None/>
            </a:pPr>
            <a:r>
              <a:rPr lang="zh-TW" altLang="en-US" sz="1700" i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en-US" sz="1700" u="sng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第二階段</a:t>
            </a:r>
            <a:endParaRPr lang="en-US" altLang="zh-TW" sz="1700" u="sng" dirty="0" smtClean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Symbol" charset="2"/>
              <a:buChar char="-"/>
            </a:pP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重慶前測：</a:t>
            </a: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戶。</a:t>
            </a:r>
            <a:endParaRPr lang="en-US" altLang="zh-TW" sz="1700" dirty="0" smtClean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Symbol" charset="2"/>
              <a:buChar char="-"/>
            </a:pP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入戶</a:t>
            </a:r>
            <a:r>
              <a:rPr lang="zh-TW" altLang="en-US" sz="1700" dirty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訪談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 ：每個城市</a:t>
            </a: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40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戶。</a:t>
            </a:r>
            <a:endParaRPr lang="en-US" altLang="zh-TW" sz="1700" dirty="0" smtClean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Symbol" charset="2"/>
              <a:buChar char="-"/>
            </a:pP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隨身跟訪：每個城市中，從</a:t>
            </a: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40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位受訪者中挑選</a:t>
            </a: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位健康促進活動和醫療養護系統經驗豐富的先驅者，進行隨訪。</a:t>
            </a:r>
            <a:endParaRPr lang="en-US" altLang="zh-TW" sz="1700" dirty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None/>
            </a:pP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en-US" sz="1700" u="sng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第三階段</a:t>
            </a:r>
            <a:endParaRPr lang="en-US" altLang="zh-TW" sz="1700" dirty="0" smtClean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Symbol" charset="2"/>
              <a:buChar char="-"/>
            </a:pP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場域觀察：每個城市挑選</a:t>
            </a: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個以小區為單位提供長者在地安老服務的場域駐點觀察。</a:t>
            </a:r>
            <a:endParaRPr lang="en-US" altLang="zh-TW" sz="1700" dirty="0" smtClean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Symbol" charset="2"/>
              <a:buChar char="-"/>
            </a:pP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利害關係人訪談：每個選定的場域中依據研究需求訪問</a:t>
            </a: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3-4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位提供長者服務的利害關係人。</a:t>
            </a:r>
            <a:endParaRPr lang="en-US" altLang="zh-TW" sz="1700" dirty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None/>
            </a:pP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en-US" sz="1700" u="sng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第四階段</a:t>
            </a:r>
            <a:endParaRPr lang="en-US" altLang="zh-TW" sz="1700" dirty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Symbol" charset="2"/>
              <a:buChar char="-"/>
            </a:pP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消費者共創工作坊（重慶）：從</a:t>
            </a: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40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位受訪者中挑選</a:t>
            </a:r>
            <a:r>
              <a:rPr lang="en-US" altLang="zh-TW" sz="1700" dirty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位願意和自己的上</a:t>
            </a:r>
            <a:r>
              <a:rPr lang="en-US" altLang="zh-TW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下代一同參與工作坊，從研究發現中挑選高討論度且具市場價值的議題，在工作坊中讓參與者們和設計師們腦力激盪共同構思解決方案。</a:t>
            </a:r>
            <a:endParaRPr lang="en-US" altLang="zh-TW" sz="1700" dirty="0" smtClean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None/>
            </a:pPr>
            <a:r>
              <a:rPr lang="zh-TW" altLang="en-US" sz="21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      </a:t>
            </a:r>
            <a:r>
              <a:rPr lang="en-US" altLang="zh-TW" sz="1700" dirty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700" u="sng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cs typeface="Times New Roman" panose="02020603050405020304" pitchFamily="18" charset="0"/>
              </a:rPr>
              <a:t>第五階段</a:t>
            </a:r>
            <a:endParaRPr lang="en-US" altLang="zh-TW" sz="1700" dirty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Symbol" charset="2"/>
              <a:buChar char="-"/>
            </a:pP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問卷調查：</a:t>
            </a:r>
            <a:r>
              <a:rPr lang="zh-TW" altLang="en-US" sz="1700" dirty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轉化訪談分析的需求為問卷題目</a:t>
            </a:r>
            <a:r>
              <a:rPr lang="zh-TW" altLang="en-US" sz="17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，測試一般大眾的需求指數。</a:t>
            </a:r>
            <a:endParaRPr lang="en-US" altLang="zh-TW" sz="1700" dirty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56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36488" y="134367"/>
            <a:ext cx="8600008" cy="493167"/>
          </a:xfrm>
        </p:spPr>
        <p:txBody>
          <a:bodyPr/>
          <a:lstStyle/>
          <a:p>
            <a:r>
              <a:rPr kumimoji="1" lang="zh-TW" altLang="en-US" dirty="0" smtClean="0"/>
              <a:t>居家</a:t>
            </a:r>
            <a:r>
              <a:rPr kumimoji="1" lang="en-US" altLang="zh-TW" dirty="0" smtClean="0"/>
              <a:t>IOT</a:t>
            </a:r>
            <a:r>
              <a:rPr kumimoji="1" lang="zh-TW" altLang="en-US" dirty="0" smtClean="0"/>
              <a:t>的受訪者條件</a:t>
            </a:r>
            <a:r>
              <a:rPr kumimoji="1" lang="en-US" altLang="zh-TW" dirty="0" smtClean="0"/>
              <a:t>(</a:t>
            </a:r>
            <a:r>
              <a:rPr lang="zh-TW" altLang="zh-TW" dirty="0" smtClean="0"/>
              <a:t>智能</a:t>
            </a:r>
            <a:r>
              <a:rPr lang="zh-TW" altLang="zh-TW" dirty="0"/>
              <a:t>生活Ｘ養</a:t>
            </a:r>
            <a:r>
              <a:rPr lang="zh-TW" altLang="zh-TW" dirty="0" smtClean="0"/>
              <a:t>老</a:t>
            </a:r>
            <a:r>
              <a:rPr lang="zh-TW" altLang="en-US" dirty="0" smtClean="0"/>
              <a:t>的前沿消費者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5" name="內容版面配置區 3"/>
          <p:cNvSpPr txBox="1">
            <a:spLocks/>
          </p:cNvSpPr>
          <p:nvPr/>
        </p:nvSpPr>
        <p:spPr>
          <a:xfrm>
            <a:off x="436489" y="843558"/>
            <a:ext cx="8239968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TW" altLang="zh-TW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（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未退休者）已開始為退休老年生活有具體行為的規劃準備，且準備類別至少有五種</a:t>
            </a:r>
            <a:r>
              <a:rPr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如財務、住宅、健康、休閒娛樂、人際關係</a:t>
            </a:r>
            <a:r>
              <a:rPr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等</a:t>
            </a:r>
            <a:r>
              <a:rPr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；（已退休者）有購買或使用智能產品、互聯網服務或消費來便利或豐富個人生活，且項目至少有七項（如：電商購物或訂餐、家務外包、智能健康檢測儀器或穿戴式裝置、使用社交</a:t>
            </a:r>
            <a:r>
              <a:rPr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/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娛樂</a:t>
            </a:r>
            <a:r>
              <a:rPr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/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交通軟件等）。</a:t>
            </a:r>
          </a:p>
          <a:p>
            <a:pPr lvl="0"/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（親子配對樣本）有透過科技方式照護或關心親代，或子代有透過科技方式照護或關心自己，其使用程度需高於一般平均，照護範疇包含健康照護、生活家務和家庭情感交流等。</a:t>
            </a:r>
          </a:p>
          <a:p>
            <a:pPr lvl="0"/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（所有樣本）</a:t>
            </a:r>
            <a:r>
              <a:rPr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45-60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歲最近半年內所持有連網裝置，數量需高於一般平均，除手機、平板和筆電外，需再擁有兩項特殊的連網裝置</a:t>
            </a:r>
            <a:r>
              <a:rPr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如連網電視、穿戴式裝置</a:t>
            </a:r>
            <a:r>
              <a:rPr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等</a:t>
            </a:r>
            <a:r>
              <a:rPr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 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；</a:t>
            </a:r>
            <a:r>
              <a:rPr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60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歲以上者必須擁有智能型手機外，還需再擁有另一項連網裝置。</a:t>
            </a:r>
          </a:p>
          <a:p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（所有樣本</a:t>
            </a:r>
            <a:r>
              <a:rPr lang="zh-TW" altLang="zh-TW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）</a:t>
            </a:r>
            <a:r>
              <a:rPr lang="en-US" altLang="zh-TW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45-75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歲為科技創新或新型態服務採用的創新者或早期採用者</a:t>
            </a:r>
          </a:p>
          <a:p>
            <a:pPr lvl="0"/>
            <a:r>
              <a:rPr lang="zh-TW" altLang="zh-TW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（</a:t>
            </a:r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所有樣本）意見領袖</a:t>
            </a:r>
          </a:p>
          <a:p>
            <a:pPr lvl="0"/>
            <a:r>
              <a:rPr lang="zh-TW" altLang="zh-TW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（所有樣本）樂於與人交談、意見表達清晰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Arial"/>
              <a:buChar char="•"/>
            </a:pPr>
            <a:endParaRPr lang="en-US" altLang="zh-TW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36488" y="134367"/>
            <a:ext cx="8600008" cy="493167"/>
          </a:xfrm>
        </p:spPr>
        <p:txBody>
          <a:bodyPr/>
          <a:lstStyle/>
          <a:p>
            <a:r>
              <a:rPr kumimoji="1" lang="zh-TW" altLang="en-US" dirty="0" smtClean="0"/>
              <a:t>居家</a:t>
            </a:r>
            <a:r>
              <a:rPr kumimoji="1" lang="en-US" altLang="zh-TW" dirty="0" smtClean="0"/>
              <a:t>IOT</a:t>
            </a:r>
            <a:r>
              <a:rPr kumimoji="1" lang="zh-TW" altLang="en-US" dirty="0" smtClean="0"/>
              <a:t>的受訪者事前作業</a:t>
            </a:r>
            <a:endParaRPr kumimoji="1" lang="zh-TW" altLang="en-US" dirty="0"/>
          </a:p>
        </p:txBody>
      </p:sp>
      <p:sp>
        <p:nvSpPr>
          <p:cNvPr id="5" name="內容版面配置區 3"/>
          <p:cNvSpPr txBox="1">
            <a:spLocks/>
          </p:cNvSpPr>
          <p:nvPr/>
        </p:nvSpPr>
        <p:spPr>
          <a:xfrm>
            <a:off x="436489" y="843558"/>
            <a:ext cx="8239968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/>
              <a:t>四日生活日誌</a:t>
            </a:r>
            <a:endParaRPr lang="en-US" altLang="zh-TW" sz="1800" dirty="0" smtClean="0"/>
          </a:p>
          <a:p>
            <a:pPr lvl="1"/>
            <a:r>
              <a:rPr lang="zh-TW" altLang="zh-TW" sz="1400" dirty="0" smtClean="0"/>
              <a:t>四日</a:t>
            </a:r>
            <a:r>
              <a:rPr lang="zh-TW" altLang="zh-TW" sz="1400" dirty="0"/>
              <a:t>任何關於自己或是父母在生活用品採購與家用品維修、家務工作（準備三餐、打掃洗衣、自然環境監測）、出行或關注家人健康等各方面的困擾：通過</a:t>
            </a:r>
            <a:r>
              <a:rPr lang="en-US" altLang="zh-TW" sz="1400" dirty="0"/>
              <a:t>WeChat</a:t>
            </a:r>
            <a:r>
              <a:rPr lang="zh-TW" altLang="zh-TW" sz="1400" dirty="0"/>
              <a:t>，實時傳送每天的生活困擾，含照片或視頻和文字描述，描述內容須包含對象名稱、地點、困擾、期待解決方法，一天至少三件</a:t>
            </a:r>
            <a:r>
              <a:rPr lang="en-US" altLang="zh-TW" sz="1400" dirty="0"/>
              <a:t>(</a:t>
            </a:r>
            <a:r>
              <a:rPr lang="zh-TW" altLang="zh-TW" sz="1400" dirty="0"/>
              <a:t>每天可以有重復的困擾，但不計在這三件內</a:t>
            </a:r>
            <a:r>
              <a:rPr lang="en-US" altLang="zh-TW" sz="1400" dirty="0"/>
              <a:t>)</a:t>
            </a:r>
            <a:r>
              <a:rPr lang="zh-TW" altLang="zh-TW" sz="1400" dirty="0"/>
              <a:t>。</a:t>
            </a:r>
            <a:r>
              <a:rPr lang="en-US" altLang="zh-TW" sz="1400" dirty="0"/>
              <a:t>(</a:t>
            </a:r>
            <a:r>
              <a:rPr lang="zh-TW" altLang="zh-TW" sz="1400" dirty="0"/>
              <a:t>注：此生活困擾必須是發生在自己身上，希望能獲得解決的</a:t>
            </a:r>
            <a:r>
              <a:rPr lang="en-US" altLang="zh-TW" sz="1400" dirty="0"/>
              <a:t>)</a:t>
            </a:r>
            <a:endParaRPr lang="zh-TW" altLang="zh-TW" sz="1400" dirty="0"/>
          </a:p>
          <a:p>
            <a:pPr lvl="1"/>
            <a:r>
              <a:rPr lang="zh-TW" altLang="zh-TW" sz="1400" dirty="0" smtClean="0"/>
              <a:t>四日</a:t>
            </a:r>
            <a:r>
              <a:rPr lang="zh-TW" altLang="zh-TW" sz="1400" dirty="0"/>
              <a:t>生活日誌，但不須每個時間點都填寫，僅須記下和家人互動、或使用科技產品的時間及活動內容</a:t>
            </a:r>
            <a:r>
              <a:rPr lang="en-US" altLang="zh-TW" sz="1400" dirty="0"/>
              <a:t>(</a:t>
            </a:r>
            <a:r>
              <a:rPr lang="zh-TW" altLang="zh-TW" sz="1400" dirty="0"/>
              <a:t>含兩個平日、兩個假日</a:t>
            </a:r>
            <a:r>
              <a:rPr lang="en-US" altLang="zh-TW" sz="1400" dirty="0"/>
              <a:t>)</a:t>
            </a:r>
            <a:endParaRPr lang="zh-TW" altLang="zh-TW" sz="1400" dirty="0"/>
          </a:p>
          <a:p>
            <a:r>
              <a:rPr lang="zh-TW" altLang="zh-TW" sz="1800" dirty="0" smtClean="0"/>
              <a:t>列舉</a:t>
            </a:r>
            <a:r>
              <a:rPr lang="zh-TW" altLang="zh-TW" sz="1800" dirty="0"/>
              <a:t>家中</a:t>
            </a:r>
            <a:r>
              <a:rPr lang="en-US" altLang="zh-TW" sz="1800" dirty="0"/>
              <a:t>3</a:t>
            </a:r>
            <a:r>
              <a:rPr lang="zh-TW" altLang="zh-TW" sz="1800" dirty="0"/>
              <a:t>樣你非常滿意並生活中高頻率使用的家用品，（微信）視頻語言展示這</a:t>
            </a:r>
            <a:r>
              <a:rPr lang="en-US" altLang="zh-TW" sz="1800" dirty="0"/>
              <a:t>3</a:t>
            </a:r>
            <a:r>
              <a:rPr lang="zh-TW" altLang="zh-TW" sz="1800" dirty="0"/>
              <a:t>樣用品哪些地方讓你覺得很滿意。</a:t>
            </a:r>
          </a:p>
          <a:p>
            <a:r>
              <a:rPr lang="zh-TW" altLang="zh-TW" sz="1800" dirty="0" smtClean="0"/>
              <a:t>列舉</a:t>
            </a:r>
            <a:r>
              <a:rPr lang="zh-TW" altLang="zh-TW" sz="1800" dirty="0"/>
              <a:t>家中</a:t>
            </a:r>
            <a:r>
              <a:rPr lang="en-US" altLang="zh-TW" sz="1800" dirty="0"/>
              <a:t>3</a:t>
            </a:r>
            <a:r>
              <a:rPr lang="zh-TW" altLang="zh-TW" sz="1800" dirty="0"/>
              <a:t>樣你購買時認為會很有用，但買後使用後非常不滿意，但生活中高頻率使用的家用品，（微信）視頻語言展示這</a:t>
            </a:r>
            <a:r>
              <a:rPr lang="en-US" altLang="zh-TW" sz="1800" dirty="0"/>
              <a:t>3</a:t>
            </a:r>
            <a:r>
              <a:rPr lang="zh-TW" altLang="zh-TW" sz="1800" dirty="0"/>
              <a:t>樣用品哪些地方讓你覺得不滿意。</a:t>
            </a:r>
          </a:p>
          <a:p>
            <a:r>
              <a:rPr lang="zh-TW" altLang="zh-TW" sz="1800" dirty="0" smtClean="0"/>
              <a:t>提供</a:t>
            </a:r>
            <a:r>
              <a:rPr lang="zh-TW" altLang="zh-TW" sz="1800" dirty="0"/>
              <a:t>自己認為一個在養老方面的榜樣人物的照片，即自己很認可該榜樣的養老方式和狀態，並寫明為什麼他</a:t>
            </a:r>
            <a:r>
              <a:rPr lang="en-US" altLang="zh-TW" sz="1800" dirty="0"/>
              <a:t>/</a:t>
            </a:r>
            <a:r>
              <a:rPr lang="zh-TW" altLang="zh-TW" sz="1800" dirty="0"/>
              <a:t>她是你的一個榜樣。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Arial"/>
              <a:buChar char="•"/>
            </a:pPr>
            <a:endParaRPr lang="en-US" altLang="zh-TW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36488" y="134367"/>
            <a:ext cx="8600008" cy="493167"/>
          </a:xfrm>
        </p:spPr>
        <p:txBody>
          <a:bodyPr/>
          <a:lstStyle/>
          <a:p>
            <a:r>
              <a:rPr kumimoji="1" lang="en-US" altLang="zh-TW" dirty="0" smtClean="0"/>
              <a:t>eHealth</a:t>
            </a:r>
            <a:r>
              <a:rPr kumimoji="1" lang="zh-TW" altLang="en-US" dirty="0" smtClean="0"/>
              <a:t>的受訪者條件</a:t>
            </a:r>
            <a:r>
              <a:rPr kumimoji="1" lang="en-US" altLang="zh-TW" dirty="0" smtClean="0"/>
              <a:t>(</a:t>
            </a:r>
            <a:r>
              <a:rPr lang="zh-TW" altLang="en-US" dirty="0" smtClean="0"/>
              <a:t>健康</a:t>
            </a:r>
            <a:r>
              <a:rPr lang="zh-TW" altLang="zh-TW" dirty="0" smtClean="0"/>
              <a:t>Ｘ</a:t>
            </a:r>
            <a:r>
              <a:rPr lang="zh-TW" altLang="zh-TW" dirty="0"/>
              <a:t>養</a:t>
            </a:r>
            <a:r>
              <a:rPr lang="zh-TW" altLang="zh-TW" dirty="0" smtClean="0"/>
              <a:t>老</a:t>
            </a:r>
            <a:r>
              <a:rPr lang="zh-TW" altLang="en-US" dirty="0" smtClean="0"/>
              <a:t>的前沿消費者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5" name="內容版面配置區 3"/>
          <p:cNvSpPr txBox="1">
            <a:spLocks/>
          </p:cNvSpPr>
          <p:nvPr/>
        </p:nvSpPr>
        <p:spPr>
          <a:xfrm>
            <a:off x="436489" y="843558"/>
            <a:ext cx="8239968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最近一年內，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未退休人士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刻意在為養老做準備並有具體行為的規劃，準備類別至少有五種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如財務、住宅、健康、休閒娛樂、人際關係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等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); (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已退休人士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使用或參與至少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5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項養老產品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/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服務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/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活動提升生活積極活躍度。</a:t>
            </a:r>
          </a:p>
          <a:p>
            <a:pPr lvl="0"/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（所有樣本）每年健康花费高於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RMB 2500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，以及付費使用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6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項以上的健康產品或服務，來執行健康檢測、記錄健康狀況或培養健康習慣（例如：遠端醫療、身體監測，飲食健康監控，運動設備，心理諮商，理療按摩等），其中兩項產品或服務需為連網裝置或是線上服務。</a:t>
            </a:r>
          </a:p>
          <a:p>
            <a:pPr lvl="0"/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經常性通過智能設備或科技產品來關照自己的健康狀況，以及提升醫療效率。</a:t>
            </a:r>
          </a:p>
          <a:p>
            <a:pPr lvl="0"/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（所有樣本）</a:t>
            </a:r>
            <a:r>
              <a:rPr lang="en-US" altLang="zh-TW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45-75</a:t>
            </a:r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歲為科技創新或新型態服務採用的創新者或早期採用者</a:t>
            </a:r>
          </a:p>
          <a:p>
            <a:pPr lvl="0"/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（所有樣本）意見領袖</a:t>
            </a:r>
          </a:p>
          <a:p>
            <a:pPr lvl="0"/>
            <a:r>
              <a:rPr lang="zh-TW" alt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（所有樣本）樂於與人交談、意見表達清晰</a:t>
            </a:r>
            <a:endParaRPr lang="zh-TW" altLang="zh-TW" sz="1800" dirty="0">
              <a:solidFill>
                <a:schemeClr val="tx1">
                  <a:lumMod val="90000"/>
                  <a:lumOff val="1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Arial"/>
              <a:buChar char="•"/>
            </a:pPr>
            <a:endParaRPr lang="en-US" altLang="zh-TW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2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3"/>
          </p:nvPr>
        </p:nvSpPr>
        <p:spPr>
          <a:xfrm>
            <a:off x="347884" y="699542"/>
            <a:ext cx="8417178" cy="4314964"/>
          </a:xfrm>
        </p:spPr>
        <p:txBody>
          <a:bodyPr/>
          <a:lstStyle/>
          <a:p>
            <a:r>
              <a:rPr lang="zh-TW" altLang="zh-TW" sz="1800" dirty="0" smtClean="0"/>
              <a:t>四日</a:t>
            </a:r>
            <a:r>
              <a:rPr lang="zh-TW" altLang="en-US" sz="1800" dirty="0" smtClean="0"/>
              <a:t>生活日誌</a:t>
            </a:r>
            <a:endParaRPr lang="en-US" altLang="zh-TW" sz="1800" dirty="0" smtClean="0"/>
          </a:p>
          <a:p>
            <a:pPr lvl="1"/>
            <a:r>
              <a:rPr lang="zh-TW" altLang="zh-TW" dirty="0" smtClean="0"/>
              <a:t>任何</a:t>
            </a:r>
            <a:r>
              <a:rPr lang="zh-TW" altLang="zh-TW" dirty="0"/>
              <a:t>關於自己在健康管理各方面的行為</a:t>
            </a:r>
            <a:r>
              <a:rPr lang="en-US" altLang="zh-TW" dirty="0"/>
              <a:t>(</a:t>
            </a:r>
            <a:r>
              <a:rPr lang="zh-TW" altLang="zh-TW" dirty="0"/>
              <a:t>醫療</a:t>
            </a:r>
            <a:r>
              <a:rPr lang="en-US" altLang="zh-TW" dirty="0"/>
              <a:t>/</a:t>
            </a:r>
            <a:r>
              <a:rPr lang="zh-TW" altLang="zh-TW" dirty="0"/>
              <a:t>健康紀錄與監測；醫療咨詢；智能健康監測設備使用；生理保健；食療；運動</a:t>
            </a:r>
            <a:r>
              <a:rPr lang="en-US" altLang="zh-TW" dirty="0"/>
              <a:t>)</a:t>
            </a:r>
            <a:r>
              <a:rPr lang="zh-TW" altLang="zh-TW" dirty="0"/>
              <a:t>，透過</a:t>
            </a:r>
            <a:r>
              <a:rPr lang="en-US" altLang="zh-TW" dirty="0"/>
              <a:t>WeChat</a:t>
            </a:r>
            <a:r>
              <a:rPr lang="zh-TW" altLang="zh-TW" dirty="0"/>
              <a:t>實時拍照傳送並且文字描述回答以下</a:t>
            </a:r>
            <a:r>
              <a:rPr lang="zh-TW" altLang="zh-TW" dirty="0" smtClean="0"/>
              <a:t>問題：</a:t>
            </a:r>
            <a:r>
              <a:rPr lang="zh-TW" altLang="en-US" dirty="0" smtClean="0"/>
              <a:t>（</a:t>
            </a:r>
            <a:r>
              <a:rPr lang="en-US" altLang="zh-TW" dirty="0" smtClean="0"/>
              <a:t>1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r>
              <a:rPr lang="zh-TW" altLang="zh-TW" dirty="0"/>
              <a:t>時間</a:t>
            </a:r>
            <a:r>
              <a:rPr lang="zh-TW" altLang="zh-TW" dirty="0" smtClean="0"/>
              <a:t>地點</a:t>
            </a:r>
            <a:r>
              <a:rPr lang="zh-TW" altLang="en-US" dirty="0" smtClean="0"/>
              <a:t>；（</a:t>
            </a:r>
            <a:r>
              <a:rPr lang="en-US" altLang="zh-TW" dirty="0" smtClean="0"/>
              <a:t>2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r>
              <a:rPr lang="zh-TW" altLang="zh-TW" dirty="0"/>
              <a:t>行為</a:t>
            </a:r>
            <a:r>
              <a:rPr lang="en-US" altLang="zh-TW" dirty="0"/>
              <a:t>(</a:t>
            </a:r>
            <a:r>
              <a:rPr lang="zh-TW" altLang="zh-TW" dirty="0"/>
              <a:t>做什麼，吃什麼，用了什麼</a:t>
            </a:r>
            <a:r>
              <a:rPr lang="en-US" altLang="zh-TW" dirty="0" smtClean="0"/>
              <a:t>)</a:t>
            </a:r>
            <a:r>
              <a:rPr lang="zh-TW" altLang="en-US" dirty="0" smtClean="0"/>
              <a:t>；（</a:t>
            </a:r>
            <a:r>
              <a:rPr lang="en-US" altLang="zh-TW" dirty="0" smtClean="0"/>
              <a:t>3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r>
              <a:rPr lang="zh-TW" altLang="zh-TW" dirty="0"/>
              <a:t>採取該行為遇到的</a:t>
            </a:r>
            <a:r>
              <a:rPr lang="zh-TW" altLang="zh-TW" dirty="0" smtClean="0"/>
              <a:t>困擾</a:t>
            </a:r>
            <a:r>
              <a:rPr lang="zh-TW" altLang="en-US" dirty="0" smtClean="0"/>
              <a:t>；（</a:t>
            </a:r>
            <a:r>
              <a:rPr lang="en-US" altLang="zh-TW" dirty="0" smtClean="0"/>
              <a:t>4</a:t>
            </a:r>
            <a:r>
              <a:rPr lang="zh-TW" altLang="en-US" dirty="0" smtClean="0"/>
              <a:t>）</a:t>
            </a:r>
            <a:r>
              <a:rPr lang="en-US" altLang="zh-TW" dirty="0" smtClean="0"/>
              <a:t> </a:t>
            </a:r>
            <a:r>
              <a:rPr lang="zh-TW" altLang="zh-TW" dirty="0"/>
              <a:t>期待的解決或是優化</a:t>
            </a:r>
            <a:r>
              <a:rPr lang="zh-TW" altLang="zh-TW" dirty="0" smtClean="0"/>
              <a:t>方式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lvl="1"/>
            <a:r>
              <a:rPr lang="zh-TW" altLang="zh-TW" dirty="0" smtClean="0"/>
              <a:t>四日</a:t>
            </a:r>
            <a:r>
              <a:rPr lang="zh-TW" altLang="zh-TW" dirty="0"/>
              <a:t>生活日誌：記錄時間、活動內容、家人或朋友互動情況以及使用的科技產品</a:t>
            </a:r>
            <a:r>
              <a:rPr lang="en-US" altLang="zh-TW" dirty="0"/>
              <a:t>(</a:t>
            </a:r>
            <a:r>
              <a:rPr lang="zh-TW" altLang="zh-TW" dirty="0"/>
              <a:t>含兩個平日、兩個假日</a:t>
            </a:r>
            <a:r>
              <a:rPr lang="en-US" altLang="zh-TW" dirty="0"/>
              <a:t>)</a:t>
            </a:r>
            <a:r>
              <a:rPr lang="zh-TW" altLang="zh-TW" dirty="0"/>
              <a:t>，透過問卷連結填寫</a:t>
            </a:r>
            <a:r>
              <a:rPr lang="zh-TW" altLang="zh-TW" dirty="0" smtClean="0"/>
              <a:t>。</a:t>
            </a:r>
            <a:endParaRPr lang="en-US" altLang="zh-TW" dirty="0"/>
          </a:p>
          <a:p>
            <a:r>
              <a:rPr lang="zh-TW" altLang="zh-TW" sz="1800" dirty="0" smtClean="0"/>
              <a:t>小區</a:t>
            </a:r>
            <a:r>
              <a:rPr lang="zh-TW" altLang="zh-TW" sz="1800" dirty="0"/>
              <a:t>配套服務</a:t>
            </a:r>
            <a:r>
              <a:rPr lang="en-US" altLang="zh-TW" sz="1800" dirty="0"/>
              <a:t>/</a:t>
            </a:r>
            <a:r>
              <a:rPr lang="zh-TW" altLang="zh-TW" sz="1800" dirty="0"/>
              <a:t>設施調查：目前小區或社區有支持那些健康</a:t>
            </a:r>
            <a:r>
              <a:rPr lang="en-US" altLang="zh-TW" sz="1800" dirty="0"/>
              <a:t>/</a:t>
            </a:r>
            <a:r>
              <a:rPr lang="zh-TW" altLang="zh-TW" sz="1800" dirty="0"/>
              <a:t>醫療相關的設備</a:t>
            </a:r>
            <a:r>
              <a:rPr lang="en-US" altLang="zh-TW" sz="1800" dirty="0"/>
              <a:t>/</a:t>
            </a:r>
            <a:r>
              <a:rPr lang="zh-TW" altLang="zh-TW" sz="1800" dirty="0"/>
              <a:t>服務？（拍照佐證）</a:t>
            </a:r>
            <a:r>
              <a:rPr lang="en-US" altLang="zh-TW" sz="1800" dirty="0"/>
              <a:t>;</a:t>
            </a:r>
            <a:r>
              <a:rPr lang="zh-TW" altLang="zh-TW" sz="1800" dirty="0"/>
              <a:t>平常有使用哪些</a:t>
            </a:r>
            <a:r>
              <a:rPr lang="en-US" altLang="zh-TW" sz="1800" dirty="0"/>
              <a:t>?; </a:t>
            </a:r>
            <a:r>
              <a:rPr lang="zh-TW" altLang="zh-TW" sz="1800" dirty="0"/>
              <a:t>理想小區需具備的設備</a:t>
            </a:r>
            <a:r>
              <a:rPr lang="en-US" altLang="zh-TW" sz="1800" dirty="0"/>
              <a:t>/</a:t>
            </a:r>
            <a:r>
              <a:rPr lang="zh-TW" altLang="zh-TW" sz="1800" dirty="0"/>
              <a:t>服務為哪些？</a:t>
            </a:r>
          </a:p>
          <a:p>
            <a:r>
              <a:rPr lang="zh-TW" altLang="zh-TW" sz="1800" dirty="0" smtClean="0"/>
              <a:t>醫療</a:t>
            </a:r>
            <a:r>
              <a:rPr lang="en-US" altLang="zh-TW" sz="1800" dirty="0"/>
              <a:t>/</a:t>
            </a:r>
            <a:r>
              <a:rPr lang="zh-TW" altLang="zh-TW" sz="1800" dirty="0"/>
              <a:t>飲食</a:t>
            </a:r>
            <a:r>
              <a:rPr lang="en-US" altLang="zh-TW" sz="1800" dirty="0"/>
              <a:t>/</a:t>
            </a:r>
            <a:r>
              <a:rPr lang="zh-TW" altLang="zh-TW" sz="1800" dirty="0"/>
              <a:t>運動健康相關的智能設備、手機</a:t>
            </a:r>
            <a:r>
              <a:rPr lang="en-US" altLang="zh-TW" sz="1800" dirty="0"/>
              <a:t>app</a:t>
            </a:r>
            <a:r>
              <a:rPr lang="zh-TW" altLang="zh-TW" sz="1800" dirty="0"/>
              <a:t>或是產品服務使用過程畫面</a:t>
            </a:r>
            <a:r>
              <a:rPr lang="en-US" altLang="zh-TW" sz="1800" dirty="0"/>
              <a:t>(</a:t>
            </a:r>
            <a:r>
              <a:rPr lang="zh-TW" altLang="zh-TW" sz="1800" dirty="0"/>
              <a:t>例：線上醫療諮詢記錄截圖、運動軌跡畫面截圖、穿戴設備數據照片、醫療數據記錄軟件畫面等</a:t>
            </a:r>
            <a:r>
              <a:rPr lang="en-US" altLang="zh-TW" sz="1800" dirty="0"/>
              <a:t>)</a:t>
            </a:r>
            <a:r>
              <a:rPr lang="zh-TW" altLang="zh-TW" sz="1800" dirty="0"/>
              <a:t>。</a:t>
            </a:r>
          </a:p>
          <a:p>
            <a:endParaRPr kumimoji="1" lang="zh-CN" altLang="en-US" sz="1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eHealth</a:t>
            </a:r>
            <a:r>
              <a:rPr kumimoji="1" lang="zh-TW" altLang="en-US" dirty="0" smtClean="0"/>
              <a:t>的受訪者事前作業</a:t>
            </a:r>
            <a:endParaRPr kumimoji="1" lang="zh-TW" altLang="en-US" dirty="0"/>
          </a:p>
        </p:txBody>
      </p:sp>
      <p:sp>
        <p:nvSpPr>
          <p:cNvPr id="5" name="內容版面配置區 3"/>
          <p:cNvSpPr txBox="1">
            <a:spLocks/>
          </p:cNvSpPr>
          <p:nvPr/>
        </p:nvSpPr>
        <p:spPr>
          <a:xfrm>
            <a:off x="436489" y="843558"/>
            <a:ext cx="8239968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TW" altLang="zh-TW" sz="1600" dirty="0">
              <a:solidFill>
                <a:schemeClr val="tx1">
                  <a:lumMod val="90000"/>
                  <a:lumOff val="1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buClr>
                <a:srgbClr val="F79646"/>
              </a:buClr>
              <a:buFont typeface="Arial"/>
              <a:buChar char="•"/>
            </a:pPr>
            <a:endParaRPr lang="en-US" altLang="zh-TW" sz="1800" dirty="0" smtClean="0">
              <a:solidFill>
                <a:schemeClr val="tx1">
                  <a:lumMod val="90000"/>
                  <a:lumOff val="10000"/>
                </a:schemeClr>
              </a:solidFill>
              <a:latin typeface="+mn-ea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9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 smtClean="0"/>
              <a:t>請見附件</a:t>
            </a:r>
            <a:r>
              <a:rPr kumimoji="1" lang="en-US" altLang="zh-TW" dirty="0" smtClean="0"/>
              <a:t>word</a:t>
            </a:r>
            <a:endParaRPr kumimoji="1" lang="zh-CN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樣本分布、事前作業、受訪者篩選問卷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680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研究應用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accent1"/>
                </a:solidFill>
              </a:rPr>
              <a:t>從智慧安老社區研究引導政策實踐和產業創新的思維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290334" y="1212146"/>
            <a:ext cx="3240360" cy="3360188"/>
            <a:chOff x="458001" y="810003"/>
            <a:chExt cx="3960000" cy="3960000"/>
          </a:xfrm>
        </p:grpSpPr>
        <p:sp>
          <p:nvSpPr>
            <p:cNvPr id="5" name="橢圓 4"/>
            <p:cNvSpPr/>
            <p:nvPr/>
          </p:nvSpPr>
          <p:spPr>
            <a:xfrm>
              <a:off x="458001" y="810003"/>
              <a:ext cx="3960000" cy="396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755696" y="1124079"/>
              <a:ext cx="3364610" cy="3026651"/>
              <a:chOff x="873391" y="1110644"/>
              <a:chExt cx="3364610" cy="3026651"/>
            </a:xfrm>
          </p:grpSpPr>
          <p:sp>
            <p:nvSpPr>
              <p:cNvPr id="12" name="手繪多邊形 11"/>
              <p:cNvSpPr/>
              <p:nvPr/>
            </p:nvSpPr>
            <p:spPr>
              <a:xfrm>
                <a:off x="1655696" y="1110644"/>
                <a:ext cx="1800000" cy="1800000"/>
              </a:xfrm>
              <a:custGeom>
                <a:avLst/>
                <a:gdLst>
                  <a:gd name="connsiteX0" fmla="*/ 0 w 2115453"/>
                  <a:gd name="connsiteY0" fmla="*/ 1057727 h 2115453"/>
                  <a:gd name="connsiteX1" fmla="*/ 1057727 w 2115453"/>
                  <a:gd name="connsiteY1" fmla="*/ 0 h 2115453"/>
                  <a:gd name="connsiteX2" fmla="*/ 2115454 w 2115453"/>
                  <a:gd name="connsiteY2" fmla="*/ 1057727 h 2115453"/>
                  <a:gd name="connsiteX3" fmla="*/ 1057727 w 2115453"/>
                  <a:gd name="connsiteY3" fmla="*/ 2115454 h 2115453"/>
                  <a:gd name="connsiteX4" fmla="*/ 0 w 2115453"/>
                  <a:gd name="connsiteY4" fmla="*/ 1057727 h 211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453" h="2115453">
                    <a:moveTo>
                      <a:pt x="0" y="1057727"/>
                    </a:moveTo>
                    <a:cubicBezTo>
                      <a:pt x="0" y="473561"/>
                      <a:pt x="473561" y="0"/>
                      <a:pt x="1057727" y="0"/>
                    </a:cubicBezTo>
                    <a:cubicBezTo>
                      <a:pt x="1641893" y="0"/>
                      <a:pt x="2115454" y="473561"/>
                      <a:pt x="2115454" y="1057727"/>
                    </a:cubicBezTo>
                    <a:cubicBezTo>
                      <a:pt x="2115454" y="1641893"/>
                      <a:pt x="1641893" y="2115454"/>
                      <a:pt x="1057727" y="2115454"/>
                    </a:cubicBezTo>
                    <a:cubicBezTo>
                      <a:pt x="473561" y="2115454"/>
                      <a:pt x="0" y="1641893"/>
                      <a:pt x="0" y="105772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0000"/>
                </a:schemeClr>
              </a:solidFill>
              <a:ln w="15875">
                <a:solidFill>
                  <a:srgbClr val="FEFFFF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0">
                <a:schemeClr val="accent2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282060" tIns="370205" rIns="282061" bIns="793295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dirty="0" smtClean="0"/>
                  <a:t>消費        價值觀</a:t>
                </a:r>
                <a:endParaRPr lang="zh-TW" altLang="en-US" sz="2000" kern="1200" dirty="0"/>
              </a:p>
            </p:txBody>
          </p:sp>
          <p:sp>
            <p:nvSpPr>
              <p:cNvPr id="13" name="手繪多邊形 12"/>
              <p:cNvSpPr/>
              <p:nvPr/>
            </p:nvSpPr>
            <p:spPr>
              <a:xfrm>
                <a:off x="2438001" y="2325754"/>
                <a:ext cx="1800000" cy="1800000"/>
              </a:xfrm>
              <a:custGeom>
                <a:avLst/>
                <a:gdLst>
                  <a:gd name="connsiteX0" fmla="*/ 0 w 2115453"/>
                  <a:gd name="connsiteY0" fmla="*/ 1057727 h 2115453"/>
                  <a:gd name="connsiteX1" fmla="*/ 1057727 w 2115453"/>
                  <a:gd name="connsiteY1" fmla="*/ 0 h 2115453"/>
                  <a:gd name="connsiteX2" fmla="*/ 2115454 w 2115453"/>
                  <a:gd name="connsiteY2" fmla="*/ 1057727 h 2115453"/>
                  <a:gd name="connsiteX3" fmla="*/ 1057727 w 2115453"/>
                  <a:gd name="connsiteY3" fmla="*/ 2115454 h 2115453"/>
                  <a:gd name="connsiteX4" fmla="*/ 0 w 2115453"/>
                  <a:gd name="connsiteY4" fmla="*/ 1057727 h 211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453" h="2115453">
                    <a:moveTo>
                      <a:pt x="0" y="1057727"/>
                    </a:moveTo>
                    <a:cubicBezTo>
                      <a:pt x="0" y="473561"/>
                      <a:pt x="473561" y="0"/>
                      <a:pt x="1057727" y="0"/>
                    </a:cubicBezTo>
                    <a:cubicBezTo>
                      <a:pt x="1641893" y="0"/>
                      <a:pt x="2115454" y="473561"/>
                      <a:pt x="2115454" y="1057727"/>
                    </a:cubicBezTo>
                    <a:cubicBezTo>
                      <a:pt x="2115454" y="1641893"/>
                      <a:pt x="1641893" y="2115454"/>
                      <a:pt x="1057727" y="2115454"/>
                    </a:cubicBezTo>
                    <a:cubicBezTo>
                      <a:pt x="473561" y="2115454"/>
                      <a:pt x="0" y="1641893"/>
                      <a:pt x="0" y="105772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60000"/>
                </a:schemeClr>
              </a:solidFill>
              <a:ln w="15875">
                <a:solidFill>
                  <a:srgbClr val="FEFFFF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0">
                <a:schemeClr val="accent2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646977" tIns="546492" rIns="199205" bIns="405462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smtClean="0"/>
                  <a:t>文化   脈絡</a:t>
                </a:r>
                <a:endParaRPr lang="zh-TW" altLang="en-US" sz="2000" kern="1200" dirty="0"/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>
                <a:off x="873391" y="2337295"/>
                <a:ext cx="1800000" cy="1800000"/>
              </a:xfrm>
              <a:custGeom>
                <a:avLst/>
                <a:gdLst>
                  <a:gd name="connsiteX0" fmla="*/ 0 w 2115453"/>
                  <a:gd name="connsiteY0" fmla="*/ 1057727 h 2115453"/>
                  <a:gd name="connsiteX1" fmla="*/ 1057727 w 2115453"/>
                  <a:gd name="connsiteY1" fmla="*/ 0 h 2115453"/>
                  <a:gd name="connsiteX2" fmla="*/ 2115454 w 2115453"/>
                  <a:gd name="connsiteY2" fmla="*/ 1057727 h 2115453"/>
                  <a:gd name="connsiteX3" fmla="*/ 1057727 w 2115453"/>
                  <a:gd name="connsiteY3" fmla="*/ 2115454 h 2115453"/>
                  <a:gd name="connsiteX4" fmla="*/ 0 w 2115453"/>
                  <a:gd name="connsiteY4" fmla="*/ 1057727 h 211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453" h="2115453">
                    <a:moveTo>
                      <a:pt x="0" y="1057727"/>
                    </a:moveTo>
                    <a:cubicBezTo>
                      <a:pt x="0" y="473561"/>
                      <a:pt x="473561" y="0"/>
                      <a:pt x="1057727" y="0"/>
                    </a:cubicBezTo>
                    <a:cubicBezTo>
                      <a:pt x="1641893" y="0"/>
                      <a:pt x="2115454" y="473561"/>
                      <a:pt x="2115454" y="1057727"/>
                    </a:cubicBezTo>
                    <a:cubicBezTo>
                      <a:pt x="2115454" y="1641893"/>
                      <a:pt x="1641893" y="2115454"/>
                      <a:pt x="1057727" y="2115454"/>
                    </a:cubicBezTo>
                    <a:cubicBezTo>
                      <a:pt x="473561" y="2115454"/>
                      <a:pt x="0" y="1641893"/>
                      <a:pt x="0" y="1057727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19050">
                <a:solidFill>
                  <a:srgbClr val="FEFFFF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0">
                <a:schemeClr val="accent2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199205" tIns="546492" rIns="646977" bIns="405462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dirty="0" smtClean="0"/>
                  <a:t>生活   型態</a:t>
                </a:r>
                <a:endParaRPr lang="zh-TW" altLang="en-US" sz="2000" kern="1200" dirty="0"/>
              </a:p>
            </p:txBody>
          </p:sp>
          <p:grpSp>
            <p:nvGrpSpPr>
              <p:cNvPr id="8" name="群組 7"/>
              <p:cNvGrpSpPr/>
              <p:nvPr/>
            </p:nvGrpSpPr>
            <p:grpSpPr>
              <a:xfrm>
                <a:off x="1835696" y="2139702"/>
                <a:ext cx="1606397" cy="1440000"/>
                <a:chOff x="1763688" y="2113920"/>
                <a:chExt cx="1606397" cy="1440000"/>
              </a:xfrm>
            </p:grpSpPr>
            <p:sp>
              <p:nvSpPr>
                <p:cNvPr id="6" name="橢圓 5"/>
                <p:cNvSpPr/>
                <p:nvPr/>
              </p:nvSpPr>
              <p:spPr>
                <a:xfrm>
                  <a:off x="1763688" y="2113920"/>
                  <a:ext cx="1440000" cy="144000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1200" dirty="0"/>
                </a:p>
              </p:txBody>
            </p:sp>
            <p:sp>
              <p:nvSpPr>
                <p:cNvPr id="7" name="文字方塊 6"/>
                <p:cNvSpPr txBox="1"/>
                <p:nvPr/>
              </p:nvSpPr>
              <p:spPr>
                <a:xfrm>
                  <a:off x="1763688" y="2464588"/>
                  <a:ext cx="1606397" cy="761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1200" b="1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健康促進轉折點</a:t>
                  </a:r>
                  <a:endParaRPr kumimoji="1" lang="en-US" altLang="zh-TW" sz="1200" b="1" dirty="0" smtClean="0">
                    <a:solidFill>
                      <a:schemeClr val="bg1">
                        <a:lumMod val="95000"/>
                      </a:schemeClr>
                    </a:solidFill>
                  </a:endParaRPr>
                </a:p>
                <a:p>
                  <a:r>
                    <a:rPr kumimoji="1" lang="zh-TW" altLang="en-US" sz="1200" b="1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科技學習力</a:t>
                  </a:r>
                  <a:endParaRPr kumimoji="1" lang="en-US" altLang="zh-TW" sz="1200" b="1" dirty="0" smtClean="0">
                    <a:solidFill>
                      <a:schemeClr val="bg1">
                        <a:lumMod val="95000"/>
                      </a:schemeClr>
                    </a:solidFill>
                  </a:endParaRPr>
                </a:p>
                <a:p>
                  <a:r>
                    <a:rPr kumimoji="1" lang="zh-TW" altLang="en-US" sz="1200" b="1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生活數位化程度</a:t>
                  </a:r>
                  <a:endParaRPr kumimoji="1" lang="zh-TW" altLang="en-US" sz="12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" name="文字方塊 8"/>
            <p:cNvSpPr txBox="1"/>
            <p:nvPr/>
          </p:nvSpPr>
          <p:spPr>
            <a:xfrm>
              <a:off x="1106618" y="4173797"/>
              <a:ext cx="3288718" cy="43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 smtClean="0"/>
                <a:t>養老政策＋產業戰略</a:t>
              </a:r>
              <a:endParaRPr kumimoji="1" lang="zh-TW" altLang="en-US" b="1" dirty="0"/>
            </a:p>
          </p:txBody>
        </p:sp>
      </p:grpSp>
      <p:graphicFrame>
        <p:nvGraphicFramePr>
          <p:cNvPr id="22" name="資料圖表 21"/>
          <p:cNvGraphicFramePr/>
          <p:nvPr>
            <p:extLst>
              <p:ext uri="{D42A27DB-BD31-4B8C-83A1-F6EECF244321}">
                <p14:modId xmlns:p14="http://schemas.microsoft.com/office/powerpoint/2010/main" val="809819820"/>
              </p:ext>
            </p:extLst>
          </p:nvPr>
        </p:nvGraphicFramePr>
        <p:xfrm>
          <a:off x="3834034" y="1273085"/>
          <a:ext cx="3168352" cy="1715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7320534" y="1737160"/>
            <a:ext cx="18838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/>
              <a:t>四城市比較</a:t>
            </a:r>
            <a:r>
              <a:rPr kumimoji="1" lang="zh-TW" altLang="en-US" sz="1600" dirty="0" smtClean="0">
                <a:sym typeface="Wingdings"/>
              </a:rPr>
              <a:t></a:t>
            </a:r>
            <a:endParaRPr kumimoji="1" lang="en-US" altLang="zh-TW" sz="1600" dirty="0" smtClean="0">
              <a:sym typeface="Wingdings"/>
            </a:endParaRPr>
          </a:p>
          <a:p>
            <a:r>
              <a:rPr kumimoji="1" lang="zh-TW" altLang="en-US" sz="1600" dirty="0" smtClean="0">
                <a:sym typeface="Wingdings"/>
              </a:rPr>
              <a:t>點出重慶長者</a:t>
            </a:r>
            <a:endParaRPr kumimoji="1" lang="en-US" altLang="zh-TW" sz="1600" dirty="0" smtClean="0">
              <a:sym typeface="Wingdings"/>
            </a:endParaRPr>
          </a:p>
          <a:p>
            <a:r>
              <a:rPr kumimoji="1" lang="zh-TW" altLang="en-US" sz="1600" dirty="0" smtClean="0">
                <a:sym typeface="Wingdings"/>
              </a:rPr>
              <a:t>活躍安居的特點</a:t>
            </a:r>
            <a:endParaRPr kumimoji="1" lang="zh-TW" altLang="en-US" sz="1600" dirty="0"/>
          </a:p>
        </p:txBody>
      </p:sp>
      <p:cxnSp>
        <p:nvCxnSpPr>
          <p:cNvPr id="25" name="直線箭頭接點 24"/>
          <p:cNvCxnSpPr/>
          <p:nvPr/>
        </p:nvCxnSpPr>
        <p:spPr>
          <a:xfrm>
            <a:off x="3512148" y="2139702"/>
            <a:ext cx="900000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4847799" y="3260235"/>
            <a:ext cx="2388497" cy="1471517"/>
            <a:chOff x="5245956" y="3005894"/>
            <a:chExt cx="2574315" cy="1620000"/>
          </a:xfrm>
        </p:grpSpPr>
        <p:sp>
          <p:nvSpPr>
            <p:cNvPr id="28" name="手繪多邊形 27"/>
            <p:cNvSpPr/>
            <p:nvPr/>
          </p:nvSpPr>
          <p:spPr>
            <a:xfrm>
              <a:off x="5245956" y="3005894"/>
              <a:ext cx="1620000" cy="1620000"/>
            </a:xfrm>
            <a:custGeom>
              <a:avLst/>
              <a:gdLst>
                <a:gd name="connsiteX0" fmla="*/ 0 w 1331210"/>
                <a:gd name="connsiteY0" fmla="*/ 665605 h 1331210"/>
                <a:gd name="connsiteX1" fmla="*/ 665605 w 1331210"/>
                <a:gd name="connsiteY1" fmla="*/ 0 h 1331210"/>
                <a:gd name="connsiteX2" fmla="*/ 1331210 w 1331210"/>
                <a:gd name="connsiteY2" fmla="*/ 665605 h 1331210"/>
                <a:gd name="connsiteX3" fmla="*/ 665605 w 1331210"/>
                <a:gd name="connsiteY3" fmla="*/ 1331210 h 1331210"/>
                <a:gd name="connsiteX4" fmla="*/ 0 w 1331210"/>
                <a:gd name="connsiteY4" fmla="*/ 665605 h 133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10" h="1331210">
                  <a:moveTo>
                    <a:pt x="0" y="665605"/>
                  </a:moveTo>
                  <a:cubicBezTo>
                    <a:pt x="0" y="298002"/>
                    <a:pt x="298002" y="0"/>
                    <a:pt x="665605" y="0"/>
                  </a:cubicBezTo>
                  <a:cubicBezTo>
                    <a:pt x="1033208" y="0"/>
                    <a:pt x="1331210" y="298002"/>
                    <a:pt x="1331210" y="665605"/>
                  </a:cubicBezTo>
                  <a:cubicBezTo>
                    <a:pt x="1331210" y="1033208"/>
                    <a:pt x="1033208" y="1331210"/>
                    <a:pt x="665605" y="1331210"/>
                  </a:cubicBezTo>
                  <a:cubicBezTo>
                    <a:pt x="298002" y="1331210"/>
                    <a:pt x="0" y="1033208"/>
                    <a:pt x="0" y="665605"/>
                  </a:cubicBez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68212" tIns="217811" rIns="268212" bIns="217811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800" kern="1200" dirty="0" smtClean="0"/>
                <a:t>11</a:t>
              </a:r>
              <a:r>
                <a:rPr lang="zh-TW" altLang="en-US" sz="1800" kern="1200" dirty="0" smtClean="0"/>
                <a:t>月論壇</a:t>
              </a:r>
              <a:endParaRPr lang="en-US" altLang="zh-TW" sz="1800" kern="1200" dirty="0" smtClean="0"/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 smtClean="0"/>
                <a:t>（</a:t>
              </a:r>
              <a:r>
                <a:rPr lang="en-US" altLang="zh-TW" dirty="0" smtClean="0"/>
                <a:t>11/25</a:t>
              </a:r>
              <a:r>
                <a:rPr lang="zh-TW" altLang="en-US" dirty="0" smtClean="0"/>
                <a:t>）</a:t>
              </a:r>
              <a:endParaRPr lang="zh-TW" altLang="en-US" sz="1800" kern="1200" dirty="0"/>
            </a:p>
          </p:txBody>
        </p:sp>
        <p:sp>
          <p:nvSpPr>
            <p:cNvPr id="29" name="手繪多邊形 28"/>
            <p:cNvSpPr/>
            <p:nvPr/>
          </p:nvSpPr>
          <p:spPr>
            <a:xfrm>
              <a:off x="6740271" y="3545894"/>
              <a:ext cx="1080000" cy="1080000"/>
            </a:xfrm>
            <a:custGeom>
              <a:avLst/>
              <a:gdLst>
                <a:gd name="connsiteX0" fmla="*/ 0 w 1331210"/>
                <a:gd name="connsiteY0" fmla="*/ 665605 h 1331210"/>
                <a:gd name="connsiteX1" fmla="*/ 665605 w 1331210"/>
                <a:gd name="connsiteY1" fmla="*/ 0 h 1331210"/>
                <a:gd name="connsiteX2" fmla="*/ 1331210 w 1331210"/>
                <a:gd name="connsiteY2" fmla="*/ 665605 h 1331210"/>
                <a:gd name="connsiteX3" fmla="*/ 665605 w 1331210"/>
                <a:gd name="connsiteY3" fmla="*/ 1331210 h 1331210"/>
                <a:gd name="connsiteX4" fmla="*/ 0 w 1331210"/>
                <a:gd name="connsiteY4" fmla="*/ 665605 h 133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210" h="1331210">
                  <a:moveTo>
                    <a:pt x="0" y="665605"/>
                  </a:moveTo>
                  <a:cubicBezTo>
                    <a:pt x="0" y="298002"/>
                    <a:pt x="298002" y="0"/>
                    <a:pt x="665605" y="0"/>
                  </a:cubicBezTo>
                  <a:cubicBezTo>
                    <a:pt x="1033208" y="0"/>
                    <a:pt x="1331210" y="298002"/>
                    <a:pt x="1331210" y="665605"/>
                  </a:cubicBezTo>
                  <a:cubicBezTo>
                    <a:pt x="1331210" y="1033208"/>
                    <a:pt x="1033208" y="1331210"/>
                    <a:pt x="665605" y="1331210"/>
                  </a:cubicBezTo>
                  <a:cubicBezTo>
                    <a:pt x="298002" y="1331210"/>
                    <a:pt x="0" y="1033208"/>
                    <a:pt x="0" y="665605"/>
                  </a:cubicBezTo>
                  <a:close/>
                </a:path>
              </a:pathLst>
            </a:custGeom>
            <a:solidFill>
              <a:srgbClr val="FFC000">
                <a:alpha val="50000"/>
              </a:srgb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68212" tIns="217811" rIns="268212" bIns="217811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600" kern="1200" dirty="0" smtClean="0"/>
                <a:t>實戰工作坊</a:t>
              </a:r>
              <a:endParaRPr lang="zh-TW" altLang="en-US" sz="1600" kern="1200" dirty="0"/>
            </a:p>
          </p:txBody>
        </p:sp>
      </p:grpSp>
      <p:cxnSp>
        <p:nvCxnSpPr>
          <p:cNvPr id="30" name="直線箭頭接點 29"/>
          <p:cNvCxnSpPr/>
          <p:nvPr/>
        </p:nvCxnSpPr>
        <p:spPr>
          <a:xfrm flipH="1">
            <a:off x="6540757" y="2616454"/>
            <a:ext cx="1351263" cy="10110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3858713" y="4751538"/>
            <a:ext cx="5364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 smtClean="0"/>
              <a:t>研究應用轉化＋研究成果傳播</a:t>
            </a:r>
            <a:r>
              <a:rPr kumimoji="1" lang="zh-TW" altLang="en-US" sz="1400" dirty="0" smtClean="0">
                <a:sym typeface="Wingdings"/>
              </a:rPr>
              <a:t>基礎性研究贊助企業招募</a:t>
            </a:r>
            <a:endParaRPr kumimoji="1" lang="zh-TW" altLang="en-US" sz="1400" dirty="0"/>
          </a:p>
        </p:txBody>
      </p:sp>
      <p:sp>
        <p:nvSpPr>
          <p:cNvPr id="35" name="矩形圖說文字 34"/>
          <p:cNvSpPr/>
          <p:nvPr/>
        </p:nvSpPr>
        <p:spPr>
          <a:xfrm>
            <a:off x="64100" y="4659442"/>
            <a:ext cx="2275652" cy="487624"/>
          </a:xfrm>
          <a:prstGeom prst="wedgeRectCallout">
            <a:avLst>
              <a:gd name="adj1" fmla="val 20146"/>
              <a:gd name="adj2" fmla="val -7028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 smtClean="0">
                <a:solidFill>
                  <a:schemeClr val="bg2">
                    <a:lumMod val="25000"/>
                  </a:schemeClr>
                </a:solidFill>
              </a:rPr>
              <a:t>在地養老大健康互聯網</a:t>
            </a:r>
            <a:endParaRPr kumimoji="1" lang="en-US" altLang="zh-TW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kumimoji="1" lang="en-US" altLang="zh-TW" sz="1400" dirty="0" smtClean="0">
                <a:solidFill>
                  <a:schemeClr val="bg2">
                    <a:lumMod val="25000"/>
                  </a:schemeClr>
                </a:solidFill>
              </a:rPr>
              <a:t>+</a:t>
            </a:r>
            <a:r>
              <a:rPr kumimoji="1" lang="zh-TW" altLang="en-US" sz="1400" dirty="0" smtClean="0">
                <a:solidFill>
                  <a:schemeClr val="bg2">
                    <a:lumMod val="25000"/>
                  </a:schemeClr>
                </a:solidFill>
              </a:rPr>
              <a:t>私人化訂製</a:t>
            </a:r>
            <a:endParaRPr kumimoji="1" lang="zh-TW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6" name="直線箭頭接點 35"/>
          <p:cNvCxnSpPr/>
          <p:nvPr/>
        </p:nvCxnSpPr>
        <p:spPr>
          <a:xfrm>
            <a:off x="6380654" y="2130783"/>
            <a:ext cx="900000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1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研究應用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accent1"/>
                </a:solidFill>
              </a:rPr>
              <a:t>從研究建構華人消費價值觀系統和智慧城市藍圖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251520" y="1203598"/>
            <a:ext cx="3704762" cy="3611828"/>
            <a:chOff x="458001" y="810003"/>
            <a:chExt cx="3960000" cy="3960000"/>
          </a:xfrm>
        </p:grpSpPr>
        <p:sp>
          <p:nvSpPr>
            <p:cNvPr id="5" name="橢圓 4"/>
            <p:cNvSpPr/>
            <p:nvPr/>
          </p:nvSpPr>
          <p:spPr>
            <a:xfrm>
              <a:off x="458001" y="810003"/>
              <a:ext cx="3960000" cy="396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755696" y="1124079"/>
              <a:ext cx="3364610" cy="3026651"/>
              <a:chOff x="873391" y="1110644"/>
              <a:chExt cx="3364610" cy="3026651"/>
            </a:xfrm>
          </p:grpSpPr>
          <p:sp>
            <p:nvSpPr>
              <p:cNvPr id="12" name="手繪多邊形 11"/>
              <p:cNvSpPr/>
              <p:nvPr/>
            </p:nvSpPr>
            <p:spPr>
              <a:xfrm>
                <a:off x="1655696" y="1110644"/>
                <a:ext cx="1800000" cy="1800000"/>
              </a:xfrm>
              <a:custGeom>
                <a:avLst/>
                <a:gdLst>
                  <a:gd name="connsiteX0" fmla="*/ 0 w 2115453"/>
                  <a:gd name="connsiteY0" fmla="*/ 1057727 h 2115453"/>
                  <a:gd name="connsiteX1" fmla="*/ 1057727 w 2115453"/>
                  <a:gd name="connsiteY1" fmla="*/ 0 h 2115453"/>
                  <a:gd name="connsiteX2" fmla="*/ 2115454 w 2115453"/>
                  <a:gd name="connsiteY2" fmla="*/ 1057727 h 2115453"/>
                  <a:gd name="connsiteX3" fmla="*/ 1057727 w 2115453"/>
                  <a:gd name="connsiteY3" fmla="*/ 2115454 h 2115453"/>
                  <a:gd name="connsiteX4" fmla="*/ 0 w 2115453"/>
                  <a:gd name="connsiteY4" fmla="*/ 1057727 h 211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453" h="2115453">
                    <a:moveTo>
                      <a:pt x="0" y="1057727"/>
                    </a:moveTo>
                    <a:cubicBezTo>
                      <a:pt x="0" y="473561"/>
                      <a:pt x="473561" y="0"/>
                      <a:pt x="1057727" y="0"/>
                    </a:cubicBezTo>
                    <a:cubicBezTo>
                      <a:pt x="1641893" y="0"/>
                      <a:pt x="2115454" y="473561"/>
                      <a:pt x="2115454" y="1057727"/>
                    </a:cubicBezTo>
                    <a:cubicBezTo>
                      <a:pt x="2115454" y="1641893"/>
                      <a:pt x="1641893" y="2115454"/>
                      <a:pt x="1057727" y="2115454"/>
                    </a:cubicBezTo>
                    <a:cubicBezTo>
                      <a:pt x="473561" y="2115454"/>
                      <a:pt x="0" y="1641893"/>
                      <a:pt x="0" y="105772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0000"/>
                </a:schemeClr>
              </a:solidFill>
              <a:ln w="15875">
                <a:solidFill>
                  <a:srgbClr val="FEFFFF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0">
                <a:schemeClr val="accent2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282060" tIns="370205" rIns="282061" bIns="793295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dirty="0" smtClean="0"/>
                  <a:t>消費        價值觀</a:t>
                </a:r>
                <a:endParaRPr lang="zh-TW" altLang="en-US" sz="2000" kern="1200" dirty="0"/>
              </a:p>
            </p:txBody>
          </p:sp>
          <p:sp>
            <p:nvSpPr>
              <p:cNvPr id="13" name="手繪多邊形 12"/>
              <p:cNvSpPr/>
              <p:nvPr/>
            </p:nvSpPr>
            <p:spPr>
              <a:xfrm>
                <a:off x="2438001" y="2325754"/>
                <a:ext cx="1800000" cy="1800000"/>
              </a:xfrm>
              <a:custGeom>
                <a:avLst/>
                <a:gdLst>
                  <a:gd name="connsiteX0" fmla="*/ 0 w 2115453"/>
                  <a:gd name="connsiteY0" fmla="*/ 1057727 h 2115453"/>
                  <a:gd name="connsiteX1" fmla="*/ 1057727 w 2115453"/>
                  <a:gd name="connsiteY1" fmla="*/ 0 h 2115453"/>
                  <a:gd name="connsiteX2" fmla="*/ 2115454 w 2115453"/>
                  <a:gd name="connsiteY2" fmla="*/ 1057727 h 2115453"/>
                  <a:gd name="connsiteX3" fmla="*/ 1057727 w 2115453"/>
                  <a:gd name="connsiteY3" fmla="*/ 2115454 h 2115453"/>
                  <a:gd name="connsiteX4" fmla="*/ 0 w 2115453"/>
                  <a:gd name="connsiteY4" fmla="*/ 1057727 h 211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453" h="2115453">
                    <a:moveTo>
                      <a:pt x="0" y="1057727"/>
                    </a:moveTo>
                    <a:cubicBezTo>
                      <a:pt x="0" y="473561"/>
                      <a:pt x="473561" y="0"/>
                      <a:pt x="1057727" y="0"/>
                    </a:cubicBezTo>
                    <a:cubicBezTo>
                      <a:pt x="1641893" y="0"/>
                      <a:pt x="2115454" y="473561"/>
                      <a:pt x="2115454" y="1057727"/>
                    </a:cubicBezTo>
                    <a:cubicBezTo>
                      <a:pt x="2115454" y="1641893"/>
                      <a:pt x="1641893" y="2115454"/>
                      <a:pt x="1057727" y="2115454"/>
                    </a:cubicBezTo>
                    <a:cubicBezTo>
                      <a:pt x="473561" y="2115454"/>
                      <a:pt x="0" y="1641893"/>
                      <a:pt x="0" y="105772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60000"/>
                </a:schemeClr>
              </a:solidFill>
              <a:ln w="15875">
                <a:solidFill>
                  <a:srgbClr val="FEFFFF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0">
                <a:schemeClr val="accent2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646977" tIns="546492" rIns="199205" bIns="405462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smtClean="0"/>
                  <a:t>文化   脈絡</a:t>
                </a:r>
                <a:endParaRPr lang="zh-TW" altLang="en-US" sz="2000" kern="1200" dirty="0"/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>
                <a:off x="873391" y="2337295"/>
                <a:ext cx="1800000" cy="1800000"/>
              </a:xfrm>
              <a:custGeom>
                <a:avLst/>
                <a:gdLst>
                  <a:gd name="connsiteX0" fmla="*/ 0 w 2115453"/>
                  <a:gd name="connsiteY0" fmla="*/ 1057727 h 2115453"/>
                  <a:gd name="connsiteX1" fmla="*/ 1057727 w 2115453"/>
                  <a:gd name="connsiteY1" fmla="*/ 0 h 2115453"/>
                  <a:gd name="connsiteX2" fmla="*/ 2115454 w 2115453"/>
                  <a:gd name="connsiteY2" fmla="*/ 1057727 h 2115453"/>
                  <a:gd name="connsiteX3" fmla="*/ 1057727 w 2115453"/>
                  <a:gd name="connsiteY3" fmla="*/ 2115454 h 2115453"/>
                  <a:gd name="connsiteX4" fmla="*/ 0 w 2115453"/>
                  <a:gd name="connsiteY4" fmla="*/ 1057727 h 211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453" h="2115453">
                    <a:moveTo>
                      <a:pt x="0" y="1057727"/>
                    </a:moveTo>
                    <a:cubicBezTo>
                      <a:pt x="0" y="473561"/>
                      <a:pt x="473561" y="0"/>
                      <a:pt x="1057727" y="0"/>
                    </a:cubicBezTo>
                    <a:cubicBezTo>
                      <a:pt x="1641893" y="0"/>
                      <a:pt x="2115454" y="473561"/>
                      <a:pt x="2115454" y="1057727"/>
                    </a:cubicBezTo>
                    <a:cubicBezTo>
                      <a:pt x="2115454" y="1641893"/>
                      <a:pt x="1641893" y="2115454"/>
                      <a:pt x="1057727" y="2115454"/>
                    </a:cubicBezTo>
                    <a:cubicBezTo>
                      <a:pt x="473561" y="2115454"/>
                      <a:pt x="0" y="1641893"/>
                      <a:pt x="0" y="1057727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  <a:ln w="19050">
                <a:solidFill>
                  <a:srgbClr val="FEFFFF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0">
                <a:schemeClr val="accent2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199205" tIns="546492" rIns="646977" bIns="405462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000" kern="1200" dirty="0" smtClean="0"/>
                  <a:t>生活   型態</a:t>
                </a:r>
                <a:endParaRPr lang="zh-TW" altLang="en-US" sz="2000" kern="1200" dirty="0"/>
              </a:p>
            </p:txBody>
          </p:sp>
          <p:grpSp>
            <p:nvGrpSpPr>
              <p:cNvPr id="8" name="群組 7"/>
              <p:cNvGrpSpPr/>
              <p:nvPr/>
            </p:nvGrpSpPr>
            <p:grpSpPr>
              <a:xfrm>
                <a:off x="1835696" y="2139702"/>
                <a:ext cx="1606397" cy="1440000"/>
                <a:chOff x="1763688" y="2113920"/>
                <a:chExt cx="1606397" cy="1440000"/>
              </a:xfrm>
            </p:grpSpPr>
            <p:sp>
              <p:nvSpPr>
                <p:cNvPr id="6" name="橢圓 5"/>
                <p:cNvSpPr/>
                <p:nvPr/>
              </p:nvSpPr>
              <p:spPr>
                <a:xfrm>
                  <a:off x="1763688" y="2113920"/>
                  <a:ext cx="1440000" cy="144000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1200" dirty="0"/>
                </a:p>
              </p:txBody>
            </p:sp>
            <p:sp>
              <p:nvSpPr>
                <p:cNvPr id="7" name="文字方塊 6"/>
                <p:cNvSpPr txBox="1"/>
                <p:nvPr/>
              </p:nvSpPr>
              <p:spPr>
                <a:xfrm>
                  <a:off x="1763688" y="2464587"/>
                  <a:ext cx="1606397" cy="7592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1300" b="1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健康促進轉折點</a:t>
                  </a:r>
                  <a:endParaRPr kumimoji="1" lang="en-US" altLang="zh-TW" sz="1300" b="1" dirty="0" smtClean="0">
                    <a:solidFill>
                      <a:schemeClr val="bg1">
                        <a:lumMod val="95000"/>
                      </a:schemeClr>
                    </a:solidFill>
                  </a:endParaRPr>
                </a:p>
                <a:p>
                  <a:r>
                    <a:rPr kumimoji="1" lang="zh-TW" altLang="en-US" sz="1300" b="1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科技學習力</a:t>
                  </a:r>
                  <a:endParaRPr kumimoji="1" lang="en-US" altLang="zh-TW" sz="1300" b="1" dirty="0" smtClean="0">
                    <a:solidFill>
                      <a:schemeClr val="bg1">
                        <a:lumMod val="95000"/>
                      </a:schemeClr>
                    </a:solidFill>
                  </a:endParaRPr>
                </a:p>
                <a:p>
                  <a:r>
                    <a:rPr kumimoji="1" lang="zh-TW" altLang="en-US" sz="1300" b="1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生活數位化程度</a:t>
                  </a:r>
                  <a:endParaRPr kumimoji="1" lang="zh-TW" altLang="en-US" sz="13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9" name="文字方塊 8"/>
            <p:cNvSpPr txBox="1"/>
            <p:nvPr/>
          </p:nvSpPr>
          <p:spPr>
            <a:xfrm>
              <a:off x="1309429" y="4241965"/>
              <a:ext cx="2734986" cy="385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b="1" dirty="0" smtClean="0"/>
                <a:t>養老政策＋產業戰略</a:t>
              </a:r>
              <a:endParaRPr kumimoji="1" lang="zh-TW" altLang="en-US" b="1" dirty="0"/>
            </a:p>
          </p:txBody>
        </p:sp>
      </p:grpSp>
      <p:cxnSp>
        <p:nvCxnSpPr>
          <p:cNvPr id="25" name="直線箭頭接點 24"/>
          <p:cNvCxnSpPr/>
          <p:nvPr/>
        </p:nvCxnSpPr>
        <p:spPr>
          <a:xfrm flipV="1">
            <a:off x="4230016" y="2838502"/>
            <a:ext cx="486000" cy="614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33" name="群組 32"/>
          <p:cNvGrpSpPr/>
          <p:nvPr/>
        </p:nvGrpSpPr>
        <p:grpSpPr>
          <a:xfrm>
            <a:off x="4888909" y="1059582"/>
            <a:ext cx="3998486" cy="3888432"/>
            <a:chOff x="129602" y="2067694"/>
            <a:chExt cx="4320000" cy="4320000"/>
          </a:xfrm>
        </p:grpSpPr>
        <p:grpSp>
          <p:nvGrpSpPr>
            <p:cNvPr id="36" name="群組 35"/>
            <p:cNvGrpSpPr/>
            <p:nvPr/>
          </p:nvGrpSpPr>
          <p:grpSpPr>
            <a:xfrm>
              <a:off x="129602" y="2067694"/>
              <a:ext cx="4320000" cy="4320000"/>
              <a:chOff x="27358" y="817486"/>
              <a:chExt cx="4320000" cy="4320000"/>
            </a:xfrm>
          </p:grpSpPr>
          <p:sp>
            <p:nvSpPr>
              <p:cNvPr id="38" name="橢圓 37"/>
              <p:cNvSpPr/>
              <p:nvPr/>
            </p:nvSpPr>
            <p:spPr>
              <a:xfrm>
                <a:off x="27358" y="817486"/>
                <a:ext cx="4320000" cy="4320000"/>
              </a:xfrm>
              <a:prstGeom prst="ellipse">
                <a:avLst/>
              </a:prstGeom>
              <a:solidFill>
                <a:schemeClr val="tx1">
                  <a:lumMod val="10000"/>
                  <a:lumOff val="90000"/>
                  <a:alpha val="2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571366" y="1357486"/>
                <a:ext cx="3240000" cy="3240000"/>
                <a:chOff x="615745" y="954072"/>
                <a:chExt cx="3240000" cy="3240000"/>
              </a:xfrm>
            </p:grpSpPr>
            <p:sp>
              <p:nvSpPr>
                <p:cNvPr id="41" name="橢圓 40"/>
                <p:cNvSpPr/>
                <p:nvPr/>
              </p:nvSpPr>
              <p:spPr>
                <a:xfrm>
                  <a:off x="615745" y="954072"/>
                  <a:ext cx="3240000" cy="3240000"/>
                </a:xfrm>
                <a:prstGeom prst="ellipse">
                  <a:avLst/>
                </a:prstGeom>
                <a:solidFill>
                  <a:srgbClr val="F29833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grpSp>
              <p:nvGrpSpPr>
                <p:cNvPr id="42" name="群組 41"/>
                <p:cNvGrpSpPr/>
                <p:nvPr/>
              </p:nvGrpSpPr>
              <p:grpSpPr>
                <a:xfrm>
                  <a:off x="1143044" y="1563638"/>
                  <a:ext cx="2160000" cy="2160000"/>
                  <a:chOff x="1143044" y="1563638"/>
                  <a:chExt cx="2160000" cy="2160000"/>
                </a:xfrm>
              </p:grpSpPr>
              <p:sp>
                <p:nvSpPr>
                  <p:cNvPr id="44" name="手繪多邊形 43"/>
                  <p:cNvSpPr/>
                  <p:nvPr/>
                </p:nvSpPr>
                <p:spPr>
                  <a:xfrm>
                    <a:off x="1143044" y="1563638"/>
                    <a:ext cx="2160000" cy="2160000"/>
                  </a:xfrm>
                  <a:custGeom>
                    <a:avLst/>
                    <a:gdLst>
                      <a:gd name="connsiteX0" fmla="*/ 0 w 2115453"/>
                      <a:gd name="connsiteY0" fmla="*/ 1057727 h 2115453"/>
                      <a:gd name="connsiteX1" fmla="*/ 1057727 w 2115453"/>
                      <a:gd name="connsiteY1" fmla="*/ 0 h 2115453"/>
                      <a:gd name="connsiteX2" fmla="*/ 2115454 w 2115453"/>
                      <a:gd name="connsiteY2" fmla="*/ 1057727 h 2115453"/>
                      <a:gd name="connsiteX3" fmla="*/ 1057727 w 2115453"/>
                      <a:gd name="connsiteY3" fmla="*/ 2115454 h 2115453"/>
                      <a:gd name="connsiteX4" fmla="*/ 0 w 2115453"/>
                      <a:gd name="connsiteY4" fmla="*/ 1057727 h 211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15453" h="2115453">
                        <a:moveTo>
                          <a:pt x="0" y="1057727"/>
                        </a:moveTo>
                        <a:cubicBezTo>
                          <a:pt x="0" y="473561"/>
                          <a:pt x="473561" y="0"/>
                          <a:pt x="1057727" y="0"/>
                        </a:cubicBezTo>
                        <a:cubicBezTo>
                          <a:pt x="1641893" y="0"/>
                          <a:pt x="2115454" y="473561"/>
                          <a:pt x="2115454" y="1057727"/>
                        </a:cubicBezTo>
                        <a:cubicBezTo>
                          <a:pt x="2115454" y="1641893"/>
                          <a:pt x="1641893" y="2115454"/>
                          <a:pt x="1057727" y="2115454"/>
                        </a:cubicBezTo>
                        <a:cubicBezTo>
                          <a:pt x="473561" y="2115454"/>
                          <a:pt x="0" y="1641893"/>
                          <a:pt x="0" y="1057727"/>
                        </a:cubicBezTo>
                        <a:close/>
                      </a:path>
                    </a:pathLst>
                  </a:custGeom>
                  <a:solidFill>
                    <a:srgbClr val="F29833">
                      <a:alpha val="50000"/>
                    </a:srgbClr>
                  </a:solidFill>
                  <a:ln w="19050">
                    <a:solidFill>
                      <a:srgbClr val="FEFFFF"/>
                    </a:solidFill>
                  </a:ln>
                </p:spPr>
                <p:style>
                  <a:lnRef idx="0">
                    <a:scrgbClr r="0" g="0" b="0"/>
                  </a:lnRef>
                  <a:fillRef idx="3">
                    <a:scrgbClr r="0" g="0" b="0"/>
                  </a:fillRef>
                  <a:effectRef idx="0">
                    <a:schemeClr val="accent2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spcFirstLastPara="0" vert="horz" wrap="square" lIns="199205" tIns="546492" rIns="646977" bIns="405462" numCol="1" spcCol="1270" anchor="ctr" anchorCtr="0">
                    <a:noAutofit/>
                  </a:bodyPr>
                  <a:lstStyle/>
                  <a:p>
                    <a:pPr lvl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zh-TW" altLang="en-US" sz="2000" kern="1200" dirty="0"/>
                  </a:p>
                </p:txBody>
              </p:sp>
              <p:grpSp>
                <p:nvGrpSpPr>
                  <p:cNvPr id="45" name="群組 44"/>
                  <p:cNvGrpSpPr/>
                  <p:nvPr/>
                </p:nvGrpSpPr>
                <p:grpSpPr>
                  <a:xfrm>
                    <a:off x="1691800" y="2140372"/>
                    <a:ext cx="1080000" cy="1080000"/>
                    <a:chOff x="1811310" y="2051574"/>
                    <a:chExt cx="1120630" cy="1127778"/>
                  </a:xfrm>
                  <a:solidFill>
                    <a:srgbClr val="F29833">
                      <a:alpha val="50000"/>
                    </a:srgbClr>
                  </a:solidFill>
                </p:grpSpPr>
                <p:sp>
                  <p:nvSpPr>
                    <p:cNvPr id="46" name="橢圓 45"/>
                    <p:cNvSpPr/>
                    <p:nvPr/>
                  </p:nvSpPr>
                  <p:spPr>
                    <a:xfrm>
                      <a:off x="1811310" y="2051574"/>
                      <a:ext cx="1120630" cy="1127778"/>
                    </a:xfrm>
                    <a:prstGeom prst="ellipse">
                      <a:avLst/>
                    </a:prstGeom>
                    <a:solidFill>
                      <a:srgbClr val="F29833"/>
                    </a:solidFill>
                    <a:ln w="15875">
                      <a:solidFill>
                        <a:srgbClr val="FEFF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TW" altLang="en-US" sz="12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7" name="文字方塊 46"/>
                    <p:cNvSpPr txBox="1"/>
                    <p:nvPr/>
                  </p:nvSpPr>
                  <p:spPr>
                    <a:xfrm>
                      <a:off x="1862777" y="2354608"/>
                      <a:ext cx="1017695" cy="5858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zh-TW" altLang="en-US" sz="1400" b="1" dirty="0" smtClean="0">
                          <a:solidFill>
                            <a:schemeClr val="bg1"/>
                          </a:solidFill>
                        </a:rPr>
                        <a:t>個人消費</a:t>
                      </a:r>
                      <a:endParaRPr kumimoji="1" lang="en-US" altLang="zh-TW" sz="14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kumimoji="1" lang="zh-TW" altLang="en-US" sz="1400" b="1" dirty="0" smtClean="0">
                          <a:solidFill>
                            <a:schemeClr val="bg1"/>
                          </a:solidFill>
                        </a:rPr>
                        <a:t>價值觀</a:t>
                      </a:r>
                      <a:endParaRPr kumimoji="1" lang="zh-TW" altLang="en-US" sz="1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3" name="文字方塊 42"/>
                <p:cNvSpPr txBox="1"/>
                <p:nvPr/>
              </p:nvSpPr>
              <p:spPr>
                <a:xfrm>
                  <a:off x="1370414" y="1779081"/>
                  <a:ext cx="17226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400" b="1" smtClean="0"/>
                    <a:t>華人家庭型態</a:t>
                  </a:r>
                  <a:endParaRPr kumimoji="1" lang="en-US" altLang="zh-TW" sz="1400" b="1" dirty="0" smtClean="0"/>
                </a:p>
              </p:txBody>
            </p:sp>
          </p:grpSp>
          <p:sp>
            <p:nvSpPr>
              <p:cNvPr id="40" name="文字方塊 39"/>
              <p:cNvSpPr txBox="1"/>
              <p:nvPr/>
            </p:nvSpPr>
            <p:spPr>
              <a:xfrm>
                <a:off x="1316322" y="954733"/>
                <a:ext cx="17226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b="1" dirty="0" smtClean="0"/>
                  <a:t>城市環境</a:t>
                </a:r>
                <a:endParaRPr kumimoji="1" lang="en-US" altLang="zh-TW" sz="1400" b="1" dirty="0" smtClean="0"/>
              </a:p>
            </p:txBody>
          </p:sp>
        </p:grpSp>
        <p:sp>
          <p:nvSpPr>
            <p:cNvPr id="37" name="文字方塊 36"/>
            <p:cNvSpPr txBox="1"/>
            <p:nvPr/>
          </p:nvSpPr>
          <p:spPr>
            <a:xfrm>
              <a:off x="1315609" y="2822956"/>
              <a:ext cx="1980069" cy="341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b="1" dirty="0" smtClean="0"/>
                <a:t>在地養老支援系統</a:t>
              </a:r>
              <a:endParaRPr kumimoji="1" lang="en-US" altLang="zh-TW" sz="1400" b="1" dirty="0" smtClean="0"/>
            </a:p>
          </p:txBody>
        </p:sp>
      </p:grpSp>
      <p:cxnSp>
        <p:nvCxnSpPr>
          <p:cNvPr id="20" name="直線接點 19"/>
          <p:cNvCxnSpPr/>
          <p:nvPr/>
        </p:nvCxnSpPr>
        <p:spPr>
          <a:xfrm>
            <a:off x="7632392" y="2355726"/>
            <a:ext cx="46800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8100392" y="2355798"/>
            <a:ext cx="0" cy="64800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7400169" y="2427734"/>
            <a:ext cx="76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 smtClean="0">
                <a:solidFill>
                  <a:srgbClr val="FF0000"/>
                </a:solidFill>
              </a:rPr>
              <a:t>智慧</a:t>
            </a:r>
            <a:endParaRPr kumimoji="1" lang="en-US" altLang="zh-TW" b="1" dirty="0" smtClean="0">
              <a:solidFill>
                <a:srgbClr val="FF0000"/>
              </a:solidFill>
            </a:endParaRPr>
          </a:p>
          <a:p>
            <a:pPr algn="ctr"/>
            <a:r>
              <a:rPr kumimoji="1" lang="zh-TW" altLang="en-US" b="1" dirty="0" smtClean="0">
                <a:solidFill>
                  <a:srgbClr val="FF0000"/>
                </a:solidFill>
              </a:rPr>
              <a:t>家庭</a:t>
            </a:r>
            <a:endParaRPr kumimoji="1" lang="en-US" altLang="zh-TW" b="1" dirty="0" smtClean="0">
              <a:solidFill>
                <a:srgbClr val="FF0000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8079081" y="1803469"/>
            <a:ext cx="762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智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慧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小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區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cxnSp>
        <p:nvCxnSpPr>
          <p:cNvPr id="59" name="直線接點 58"/>
          <p:cNvCxnSpPr/>
          <p:nvPr/>
        </p:nvCxnSpPr>
        <p:spPr>
          <a:xfrm>
            <a:off x="8244408" y="1775320"/>
            <a:ext cx="0" cy="122400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7812408" y="1775320"/>
            <a:ext cx="43200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7465746" y="1190722"/>
            <a:ext cx="122400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8689746" y="1196746"/>
            <a:ext cx="0" cy="180000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7506384" y="3003798"/>
            <a:ext cx="1188000" cy="0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8511054" y="1203598"/>
            <a:ext cx="762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智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慧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城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</a:rPr>
              <a:t>市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8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研究背景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根据第六次全国人口普查的数据</a:t>
            </a:r>
            <a:r>
              <a:rPr lang="zh-TW" altLang="en-US" dirty="0" smtClean="0">
                <a:solidFill>
                  <a:srgbClr val="FF0000"/>
                </a:solidFill>
              </a:rPr>
              <a:t>，中国</a:t>
            </a:r>
            <a:r>
              <a:rPr lang="zh-TW" altLang="en-US" dirty="0">
                <a:solidFill>
                  <a:srgbClr val="FF0000"/>
                </a:solidFill>
              </a:rPr>
              <a:t>老龄化最严重的六个省份为：重庆、四川、江苏、辽宁、安徽、上海。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1679097067"/>
              </p:ext>
            </p:extLst>
          </p:nvPr>
        </p:nvGraphicFramePr>
        <p:xfrm>
          <a:off x="1259632" y="1421444"/>
          <a:ext cx="6096000" cy="3256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539552" y="4876006"/>
            <a:ext cx="7272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資料出處：</a:t>
            </a:r>
            <a:r>
              <a:rPr lang="zh-TW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国务院第六次全国人口普查</a:t>
            </a:r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办公室</a:t>
            </a:r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en-US" altLang="zh-TW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www.stats.gov.cn</a:t>
            </a:r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altLang="zh-TW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ztjc</a:t>
            </a:r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altLang="zh-TW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zdtjgz</a:t>
            </a:r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altLang="zh-TW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zgrkpc</a:t>
            </a:r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altLang="zh-TW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dlcrkpc</a:t>
            </a:r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altLang="zh-TW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dlcrkpczl</a:t>
            </a:r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altLang="zh-TW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index.html</a:t>
            </a:r>
            <a:endParaRPr kumimoji="1" lang="zh-TW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63688" y="1635646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333.41</a:t>
            </a:r>
            <a:r>
              <a:rPr lang="zh-TW" altLang="en-US" sz="1600" dirty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万人</a:t>
            </a:r>
          </a:p>
        </p:txBody>
      </p:sp>
      <p:sp>
        <p:nvSpPr>
          <p:cNvPr id="9" name="矩形 8"/>
          <p:cNvSpPr/>
          <p:nvPr/>
        </p:nvSpPr>
        <p:spPr>
          <a:xfrm>
            <a:off x="6146647" y="2694420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232.98</a:t>
            </a:r>
            <a:r>
              <a:rPr lang="zh-TW" altLang="en-US" sz="1600" dirty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万</a:t>
            </a:r>
            <a:r>
              <a:rPr lang="zh-TW" altLang="en-US" sz="1600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人</a:t>
            </a:r>
            <a:endParaRPr lang="zh-TW" altLang="en-US" sz="1600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005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感謝您的聆聽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172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研究背景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根据甲子徵信</a:t>
            </a:r>
            <a:r>
              <a:rPr lang="en-US" altLang="zh-TW" dirty="0" smtClean="0">
                <a:solidFill>
                  <a:srgbClr val="FF0000"/>
                </a:solidFill>
              </a:rPr>
              <a:t>2016</a:t>
            </a:r>
            <a:r>
              <a:rPr lang="zh-TW" altLang="en-US" dirty="0" smtClean="0">
                <a:solidFill>
                  <a:srgbClr val="FF0000"/>
                </a:solidFill>
              </a:rPr>
              <a:t>「中國城市養老指數報告」，養老負荷指數最高的前四名城市為重慶、上海、北京和成都。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00"/>
          <a:stretch/>
        </p:blipFill>
        <p:spPr>
          <a:xfrm>
            <a:off x="755576" y="1401887"/>
            <a:ext cx="5214453" cy="333588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156176" y="3291830"/>
            <a:ext cx="216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/>
              <a:t>養老負荷指數的指標</a:t>
            </a:r>
            <a:endParaRPr kumimoji="1" lang="en-US" altLang="zh-TW" sz="1600" b="1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1600" dirty="0" smtClean="0"/>
              <a:t>老年人口數</a:t>
            </a:r>
            <a:endParaRPr kumimoji="1" lang="en-US" altLang="zh-TW" sz="16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1600" dirty="0" smtClean="0"/>
              <a:t>老年人口內部結構</a:t>
            </a:r>
            <a:endParaRPr kumimoji="1" lang="en-US" altLang="zh-TW" sz="16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1600" dirty="0" smtClean="0"/>
              <a:t>老年人口增長率</a:t>
            </a:r>
            <a:endParaRPr kumimoji="1" lang="en-US" altLang="zh-TW" sz="16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1600" dirty="0" smtClean="0"/>
              <a:t>老年人口撫養比</a:t>
            </a:r>
            <a:endParaRPr kumimoji="1" lang="zh-TW" altLang="en-US" sz="1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9552" y="4876006"/>
            <a:ext cx="7272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資料出處：北京甲子徵信有限公司 </a:t>
            </a:r>
            <a:r>
              <a:rPr kumimoji="1"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kumimoji="1" lang="en-US" altLang="zh-TW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www.60credit.com/</a:t>
            </a:r>
            <a:r>
              <a:rPr kumimoji="1" lang="en-US" altLang="zh-TW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gyjz</a:t>
            </a:r>
            <a:endParaRPr kumimoji="1" lang="zh-TW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95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研究背景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 smtClean="0">
                <a:solidFill>
                  <a:schemeClr val="accent1"/>
                </a:solidFill>
              </a:rPr>
              <a:t>從十二五到十三</a:t>
            </a:r>
            <a:r>
              <a:rPr kumimoji="1" lang="zh-TW" altLang="en-US" smtClean="0">
                <a:solidFill>
                  <a:schemeClr val="accent1"/>
                </a:solidFill>
              </a:rPr>
              <a:t>五：居家和社區是中國式養老兩大主軸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1035130779"/>
              </p:ext>
            </p:extLst>
          </p:nvPr>
        </p:nvGraphicFramePr>
        <p:xfrm>
          <a:off x="-180528" y="1707654"/>
          <a:ext cx="5472608" cy="3666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5148064" y="193492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dirty="0"/>
              <a:t>民政部副部长</a:t>
            </a:r>
            <a:r>
              <a:rPr lang="zh-TW" altLang="en-US" sz="2000" dirty="0" smtClean="0"/>
              <a:t>邹铭：</a:t>
            </a:r>
            <a:endParaRPr lang="zh-TW" altLang="en-US" sz="2000" dirty="0"/>
          </a:p>
        </p:txBody>
      </p:sp>
      <p:sp>
        <p:nvSpPr>
          <p:cNvPr id="8" name="矩形圖說文字 7"/>
          <p:cNvSpPr/>
          <p:nvPr/>
        </p:nvSpPr>
        <p:spPr>
          <a:xfrm>
            <a:off x="5292359" y="2531524"/>
            <a:ext cx="3024336" cy="1584176"/>
          </a:xfrm>
          <a:prstGeom prst="wedgeRectCallout">
            <a:avLst>
              <a:gd name="adj1" fmla="val 23451"/>
              <a:gd name="adj2" fmla="val -6401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未</a:t>
            </a:r>
            <a:r>
              <a:rPr lang="zh-TW" altLang="en-US" dirty="0" smtClean="0">
                <a:solidFill>
                  <a:schemeClr val="tx1"/>
                </a:solidFill>
              </a:rPr>
              <a:t>来‘中</a:t>
            </a:r>
            <a:r>
              <a:rPr lang="zh-TW" altLang="en-US" dirty="0">
                <a:solidFill>
                  <a:schemeClr val="tx1"/>
                </a:solidFill>
              </a:rPr>
              <a:t>国式</a:t>
            </a:r>
            <a:r>
              <a:rPr lang="zh-TW" altLang="en-US" dirty="0" smtClean="0">
                <a:solidFill>
                  <a:schemeClr val="tx1"/>
                </a:solidFill>
              </a:rPr>
              <a:t>养老’的</a:t>
            </a:r>
            <a:r>
              <a:rPr lang="zh-TW" altLang="en-US" dirty="0">
                <a:solidFill>
                  <a:schemeClr val="tx1"/>
                </a:solidFill>
              </a:rPr>
              <a:t>构想</a:t>
            </a:r>
            <a:r>
              <a:rPr lang="zh-TW" altLang="en-US" dirty="0" smtClean="0">
                <a:solidFill>
                  <a:schemeClr val="tx1"/>
                </a:solidFill>
              </a:rPr>
              <a:t>：‘十三五’时期</a:t>
            </a:r>
            <a:r>
              <a:rPr lang="zh-TW" altLang="en-US" dirty="0">
                <a:solidFill>
                  <a:schemeClr val="tx1"/>
                </a:solidFill>
              </a:rPr>
              <a:t>，民政部门将更加重视居家和社区，并列为下一步政策投放的</a:t>
            </a:r>
            <a:r>
              <a:rPr lang="zh-TW" altLang="en-US" dirty="0" smtClean="0">
                <a:solidFill>
                  <a:schemeClr val="tx1"/>
                </a:solidFill>
              </a:rPr>
              <a:t>重点。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r"/>
            <a:r>
              <a:rPr lang="en-US" altLang="zh-TW" dirty="0" smtClean="0">
                <a:solidFill>
                  <a:schemeClr val="tx1"/>
                </a:solidFill>
              </a:rPr>
              <a:t>2015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1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研究背景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 smtClean="0">
                <a:solidFill>
                  <a:schemeClr val="accent1"/>
                </a:solidFill>
              </a:rPr>
              <a:t>智慧養老行業熱度圖：針對</a:t>
            </a:r>
            <a:r>
              <a:rPr kumimoji="1" lang="en-US" altLang="zh-TW" dirty="0" smtClean="0">
                <a:solidFill>
                  <a:schemeClr val="accent1"/>
                </a:solidFill>
              </a:rPr>
              <a:t>2013-2016</a:t>
            </a:r>
            <a:r>
              <a:rPr kumimoji="1" lang="zh-TW" altLang="en-US" dirty="0" smtClean="0">
                <a:solidFill>
                  <a:schemeClr val="accent1"/>
                </a:solidFill>
              </a:rPr>
              <a:t>年智慧養老產業的融資額度進行分析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" y="1131591"/>
            <a:ext cx="6882023" cy="40119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802939" y="1058890"/>
            <a:ext cx="2341062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b="1" dirty="0" smtClean="0">
              <a:solidFill>
                <a:srgbClr val="3D464D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1600" dirty="0" smtClean="0">
                <a:solidFill>
                  <a:srgbClr val="3D464D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趋势线</a:t>
            </a:r>
            <a:r>
              <a:rPr lang="zh-TW" altLang="en-US" sz="1600" dirty="0">
                <a:solidFill>
                  <a:srgbClr val="3D464D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上方代表竞争激烈的行业，处于趋势线下方代表竞争程度较弱，气泡大小代表细分领域的总融资额度</a:t>
            </a:r>
            <a:r>
              <a:rPr lang="zh-TW" altLang="en-US" sz="1600" dirty="0" smtClean="0">
                <a:solidFill>
                  <a:srgbClr val="3D464D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lang="en-US" altLang="zh-TW" sz="1600" dirty="0">
              <a:solidFill>
                <a:srgbClr val="3D464D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1600" dirty="0">
                <a:solidFill>
                  <a:srgbClr val="3D464D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养老家政护理、老年娱乐、养老电商最受资本关注。</a:t>
            </a:r>
            <a:endParaRPr lang="zh-TW" altLang="en-US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sz="1600" dirty="0" smtClean="0">
                <a:solidFill>
                  <a:srgbClr val="3D464D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养老</a:t>
            </a:r>
            <a:r>
              <a:rPr lang="zh-TW" altLang="en-US" sz="1600" dirty="0">
                <a:solidFill>
                  <a:srgbClr val="3D464D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信息化、家政护理行业竞争较为激烈，老年娱乐、养老医疗服务、养老咨询服务领域竞争相对较小</a:t>
            </a:r>
            <a:r>
              <a:rPr lang="zh-TW" altLang="en-US" sz="1600" dirty="0" smtClean="0">
                <a:solidFill>
                  <a:srgbClr val="3D464D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712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圖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290504"/>
              </p:ext>
            </p:extLst>
          </p:nvPr>
        </p:nvGraphicFramePr>
        <p:xfrm>
          <a:off x="107504" y="1006314"/>
          <a:ext cx="8784976" cy="4104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研究背景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50889" y="4761793"/>
            <a:ext cx="54733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2015-2016 </a:t>
            </a:r>
            <a:r>
              <a:rPr lang="zh-TW" altLang="en-US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台灣有效樣本數 </a:t>
            </a:r>
            <a:r>
              <a: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N=55</a:t>
            </a:r>
          </a:p>
          <a:p>
            <a:pPr defTabSz="685800">
              <a:defRPr/>
            </a:pPr>
            <a:r>
              <a: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2015-2016 </a:t>
            </a:r>
            <a:r>
              <a:rPr lang="zh-TW" altLang="en-US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大陸有效樣本數 </a:t>
            </a:r>
            <a:r>
              <a: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N=120</a:t>
            </a:r>
          </a:p>
        </p:txBody>
      </p:sp>
      <p:sp>
        <p:nvSpPr>
          <p:cNvPr id="7" name="橢圓 6"/>
          <p:cNvSpPr/>
          <p:nvPr/>
        </p:nvSpPr>
        <p:spPr>
          <a:xfrm>
            <a:off x="709840" y="1370526"/>
            <a:ext cx="441049" cy="378042"/>
          </a:xfrm>
          <a:prstGeom prst="ellipse">
            <a:avLst/>
          </a:prstGeom>
          <a:noFill/>
          <a:ln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TW" altLang="en-US" sz="1350">
              <a:solidFill>
                <a:prstClr val="white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1651431" y="1712995"/>
            <a:ext cx="441049" cy="378042"/>
          </a:xfrm>
          <a:prstGeom prst="ellipse">
            <a:avLst/>
          </a:prstGeom>
          <a:noFill/>
          <a:ln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TW" altLang="en-US" sz="1350">
              <a:solidFill>
                <a:prstClr val="white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4279467" y="2437394"/>
            <a:ext cx="441049" cy="378042"/>
          </a:xfrm>
          <a:prstGeom prst="ellipse">
            <a:avLst/>
          </a:prstGeom>
          <a:noFill/>
          <a:ln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TW" altLang="en-US" sz="1350">
              <a:solidFill>
                <a:prstClr val="white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5138553" y="2642072"/>
            <a:ext cx="441049" cy="378042"/>
          </a:xfrm>
          <a:prstGeom prst="ellipse">
            <a:avLst/>
          </a:prstGeom>
          <a:noFill/>
          <a:ln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TW" altLang="en-US" sz="1350">
              <a:solidFill>
                <a:prstClr val="white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149332" y="4761793"/>
            <a:ext cx="486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2015-2016 </a:t>
            </a:r>
            <a:r>
              <a:rPr lang="zh-TW" altLang="en-US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台灣居家物聯有意義概念數</a:t>
            </a:r>
            <a:r>
              <a: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=431</a:t>
            </a:r>
          </a:p>
          <a:p>
            <a:pPr defTabSz="685800">
              <a:defRPr/>
            </a:pPr>
            <a:r>
              <a: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2015-2016 </a:t>
            </a:r>
            <a:r>
              <a:rPr lang="zh-TW" altLang="en-US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大陸居家物聯有意義概念數</a:t>
            </a:r>
            <a:r>
              <a: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=1,204   </a:t>
            </a:r>
            <a:r>
              <a:rPr lang="zh-TW" altLang="en-US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總概念數</a:t>
            </a:r>
            <a:r>
              <a:rPr lang="en-US" altLang="zh-TW" sz="9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=1635</a:t>
            </a:r>
          </a:p>
        </p:txBody>
      </p:sp>
      <p:sp>
        <p:nvSpPr>
          <p:cNvPr id="11" name="標題 3"/>
          <p:cNvSpPr txBox="1">
            <a:spLocks/>
          </p:cNvSpPr>
          <p:nvPr/>
        </p:nvSpPr>
        <p:spPr>
          <a:xfrm>
            <a:off x="402673" y="593087"/>
            <a:ext cx="8600008" cy="49316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E94F1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charset="0"/>
              <a:buChar char="•"/>
            </a:pPr>
            <a:r>
              <a:rPr kumimoji="1" lang="zh-TW" altLang="en-US" sz="1600" dirty="0" smtClean="0"/>
              <a:t>龍吟研論研究發現：</a:t>
            </a:r>
            <a:r>
              <a:rPr lang="en-US" altLang="zh-TW" sz="1600" dirty="0"/>
              <a:t>2015-2016</a:t>
            </a:r>
            <a:r>
              <a:rPr lang="zh-TW" altLang="en-US" sz="1600" dirty="0"/>
              <a:t>兩岸居家物聯需求潛量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406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2015-2016</a:t>
            </a:r>
            <a:r>
              <a:rPr lang="zh-TW" altLang="en-US" dirty="0"/>
              <a:t>兩岸居家物聯 需求缺口</a:t>
            </a:r>
          </a:p>
        </p:txBody>
      </p:sp>
      <p:sp>
        <p:nvSpPr>
          <p:cNvPr id="4" name="矩形 3"/>
          <p:cNvSpPr/>
          <p:nvPr/>
        </p:nvSpPr>
        <p:spPr>
          <a:xfrm>
            <a:off x="4164394" y="771550"/>
            <a:ext cx="3791982" cy="21986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5" name="群組 114"/>
          <p:cNvGrpSpPr/>
          <p:nvPr/>
        </p:nvGrpSpPr>
        <p:grpSpPr>
          <a:xfrm>
            <a:off x="683568" y="843558"/>
            <a:ext cx="7016402" cy="4140460"/>
            <a:chOff x="834310" y="627534"/>
            <a:chExt cx="7347871" cy="4330050"/>
          </a:xfrm>
        </p:grpSpPr>
        <p:cxnSp>
          <p:nvCxnSpPr>
            <p:cNvPr id="116" name="直線接點 115"/>
            <p:cNvCxnSpPr/>
            <p:nvPr/>
          </p:nvCxnSpPr>
          <p:spPr>
            <a:xfrm flipH="1">
              <a:off x="1385075" y="2622820"/>
              <a:ext cx="5955518" cy="14665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ysDash"/>
            </a:ln>
            <a:effectLst/>
          </p:spPr>
        </p:cxnSp>
        <p:sp>
          <p:nvSpPr>
            <p:cNvPr id="117" name="Line 35"/>
            <p:cNvSpPr>
              <a:spLocks noChangeShapeType="1"/>
            </p:cNvSpPr>
            <p:nvPr/>
          </p:nvSpPr>
          <p:spPr bwMode="auto">
            <a:xfrm>
              <a:off x="1349989" y="4479879"/>
              <a:ext cx="6680465" cy="0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685800">
                <a:defRPr/>
              </a:pPr>
              <a:endParaRPr kumimoji="1" lang="zh-TW" altLang="en-US" sz="570" kern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" name="Line 36"/>
            <p:cNvSpPr>
              <a:spLocks noChangeShapeType="1"/>
            </p:cNvSpPr>
            <p:nvPr/>
          </p:nvSpPr>
          <p:spPr bwMode="auto">
            <a:xfrm rot="16200000">
              <a:off x="-392888" y="2671894"/>
              <a:ext cx="3924901" cy="0"/>
            </a:xfrm>
            <a:prstGeom prst="line">
              <a:avLst/>
            </a:prstGeom>
            <a:no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685800">
                <a:defRPr/>
              </a:pPr>
              <a:endParaRPr kumimoji="1" lang="zh-TW" altLang="en-US" sz="570" kern="0">
                <a:solidFill>
                  <a:srgbClr val="5555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" name="Text Box 9"/>
            <p:cNvSpPr txBox="1">
              <a:spLocks noChangeArrowheads="1"/>
            </p:cNvSpPr>
            <p:nvPr/>
          </p:nvSpPr>
          <p:spPr bwMode="auto">
            <a:xfrm>
              <a:off x="991697" y="627534"/>
              <a:ext cx="1155728" cy="38257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TW"/>
              </a:defPPr>
              <a:lvl1pPr algn="ctr" eaLnBrk="0" hangingPunct="0">
                <a:defRPr sz="1350" b="1" kern="0" cap="all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defTabSz="685800">
                <a:defRPr/>
              </a:pPr>
              <a:r>
                <a:rPr lang="en-US" altLang="zh-TW" sz="750" dirty="0">
                  <a:solidFill>
                    <a:srgbClr val="262626">
                      <a:lumMod val="85000"/>
                      <a:lumOff val="15000"/>
                    </a:srgbClr>
                  </a:solidFill>
                </a:rPr>
                <a:t>ACTION </a:t>
              </a:r>
            </a:p>
            <a:p>
              <a:pPr defTabSz="685800">
                <a:defRPr/>
              </a:pPr>
              <a:r>
                <a:rPr lang="zh-TW" altLang="en-US" sz="750" dirty="0">
                  <a:solidFill>
                    <a:srgbClr val="262626">
                      <a:lumMod val="85000"/>
                      <a:lumOff val="15000"/>
                    </a:srgbClr>
                  </a:solidFill>
                </a:rPr>
                <a:t>行動力</a:t>
              </a:r>
              <a:endParaRPr lang="en-US" altLang="zh-TW" sz="750" dirty="0">
                <a:solidFill>
                  <a:srgbClr val="262626">
                    <a:lumMod val="85000"/>
                    <a:lumOff val="15000"/>
                  </a:srgbClr>
                </a:solidFill>
              </a:endParaRPr>
            </a:p>
          </p:txBody>
        </p:sp>
        <p:sp>
          <p:nvSpPr>
            <p:cNvPr id="120" name="Text Box 9"/>
            <p:cNvSpPr txBox="1">
              <a:spLocks noChangeArrowheads="1"/>
            </p:cNvSpPr>
            <p:nvPr/>
          </p:nvSpPr>
          <p:spPr bwMode="auto">
            <a:xfrm>
              <a:off x="7015917" y="4575005"/>
              <a:ext cx="1039354" cy="38257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TW"/>
              </a:defPPr>
              <a:lvl1pPr algn="ctr" eaLnBrk="0" hangingPunct="0">
                <a:defRPr sz="1350" b="1" kern="0" cap="all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defTabSz="685800">
                <a:defRPr/>
              </a:pPr>
              <a:r>
                <a:rPr lang="en-US" altLang="zh-TW" sz="750" dirty="0">
                  <a:solidFill>
                    <a:srgbClr val="262626">
                      <a:lumMod val="85000"/>
                      <a:lumOff val="15000"/>
                    </a:srgbClr>
                  </a:solidFill>
                </a:rPr>
                <a:t>Demand</a:t>
              </a:r>
            </a:p>
            <a:p>
              <a:pPr defTabSz="685800">
                <a:defRPr/>
              </a:pPr>
              <a:r>
                <a:rPr lang="zh-TW" altLang="en-US" sz="750" dirty="0">
                  <a:solidFill>
                    <a:srgbClr val="262626">
                      <a:lumMod val="85000"/>
                      <a:lumOff val="15000"/>
                    </a:srgbClr>
                  </a:solidFill>
                </a:rPr>
                <a:t>需求潛量</a:t>
              </a:r>
              <a:endParaRPr lang="en-US" altLang="zh-TW" sz="750" dirty="0">
                <a:solidFill>
                  <a:srgbClr val="262626">
                    <a:lumMod val="85000"/>
                    <a:lumOff val="15000"/>
                  </a:srgbClr>
                </a:solidFill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1210129" y="3185518"/>
              <a:ext cx="267191" cy="11112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zh-TW" altLang="en-US" sz="675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少</a:t>
              </a:r>
            </a:p>
          </p:txBody>
        </p:sp>
        <p:sp>
          <p:nvSpPr>
            <p:cNvPr id="122" name="矩形 121"/>
            <p:cNvSpPr/>
            <p:nvPr/>
          </p:nvSpPr>
          <p:spPr>
            <a:xfrm>
              <a:off x="1216395" y="1158892"/>
              <a:ext cx="267191" cy="11112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zh-TW" altLang="en-US" sz="675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</a:t>
              </a:r>
            </a:p>
          </p:txBody>
        </p:sp>
        <p:sp>
          <p:nvSpPr>
            <p:cNvPr id="123" name="矩形 122"/>
            <p:cNvSpPr/>
            <p:nvPr/>
          </p:nvSpPr>
          <p:spPr>
            <a:xfrm>
              <a:off x="2122050" y="4601505"/>
              <a:ext cx="1650161" cy="232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685800" eaLnBrk="0" hangingPunct="0">
                <a:defRPr/>
              </a:pPr>
              <a:r>
                <a:rPr lang="zh-TW" altLang="en-US" sz="675" b="1" kern="0" cap="all" dirty="0">
                  <a:solidFill>
                    <a:srgbClr val="262626">
                      <a:lumMod val="85000"/>
                      <a:lumOff val="1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弱</a:t>
              </a:r>
            </a:p>
          </p:txBody>
        </p:sp>
        <p:sp>
          <p:nvSpPr>
            <p:cNvPr id="124" name="矩形 123"/>
            <p:cNvSpPr/>
            <p:nvPr/>
          </p:nvSpPr>
          <p:spPr>
            <a:xfrm>
              <a:off x="5437750" y="4638652"/>
              <a:ext cx="1296353" cy="232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685800" eaLnBrk="0" hangingPunct="0">
                <a:defRPr/>
              </a:pPr>
              <a:r>
                <a:rPr lang="zh-TW" altLang="en-US" sz="675" b="1" kern="0" cap="all" dirty="0">
                  <a:solidFill>
                    <a:srgbClr val="262626">
                      <a:lumMod val="85000"/>
                      <a:lumOff val="1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強</a:t>
              </a:r>
            </a:p>
          </p:txBody>
        </p:sp>
        <p:cxnSp>
          <p:nvCxnSpPr>
            <p:cNvPr id="125" name="直線接點 124"/>
            <p:cNvCxnSpPr/>
            <p:nvPr/>
          </p:nvCxnSpPr>
          <p:spPr>
            <a:xfrm>
              <a:off x="4479577" y="1018977"/>
              <a:ext cx="0" cy="3710959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ysDash"/>
            </a:ln>
            <a:effectLst/>
          </p:spPr>
        </p:cxnSp>
        <p:grpSp>
          <p:nvGrpSpPr>
            <p:cNvPr id="126" name="群組 125"/>
            <p:cNvGrpSpPr/>
            <p:nvPr/>
          </p:nvGrpSpPr>
          <p:grpSpPr>
            <a:xfrm>
              <a:off x="5633582" y="1473995"/>
              <a:ext cx="1100520" cy="961031"/>
              <a:chOff x="6919790" y="1332127"/>
              <a:chExt cx="1405995" cy="1281375"/>
            </a:xfrm>
          </p:grpSpPr>
          <p:pic>
            <p:nvPicPr>
              <p:cNvPr id="167" name="Picture 6" descr="http://img1.cache.netease.com/digi/2013/10/29/2013102919551167370_550.jpg"/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921676" y="1335025"/>
                <a:ext cx="1404109" cy="1278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8" name="矩形 167"/>
              <p:cNvSpPr/>
              <p:nvPr/>
            </p:nvSpPr>
            <p:spPr>
              <a:xfrm>
                <a:off x="6927266" y="1332127"/>
                <a:ext cx="1398519" cy="1281375"/>
              </a:xfrm>
              <a:prstGeom prst="rect">
                <a:avLst/>
              </a:prstGeom>
              <a:solidFill>
                <a:srgbClr val="EF8657">
                  <a:alpha val="78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TW" altLang="en-US" sz="760" kern="0">
                  <a:solidFill>
                    <a:srgbClr val="FFFFFF"/>
                  </a:solidFill>
                  <a:latin typeface="Tw Cen MT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9" name="文字方塊 168"/>
              <p:cNvSpPr txBox="1"/>
              <p:nvPr/>
            </p:nvSpPr>
            <p:spPr>
              <a:xfrm>
                <a:off x="6919790" y="2157480"/>
                <a:ext cx="1405994" cy="456022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algn="ctr" defTabSz="685800">
                  <a:defRPr/>
                </a:pP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孩子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老人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寵物</a:t>
                </a:r>
                <a:endParaRPr lang="en-US" altLang="zh-TW" sz="506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 defTabSz="685800">
                  <a:defRPr/>
                </a:pP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健康及人身安全</a:t>
                </a:r>
              </a:p>
            </p:txBody>
          </p:sp>
          <p:sp>
            <p:nvSpPr>
              <p:cNvPr id="170" name="文字方塊 169"/>
              <p:cNvSpPr txBox="1"/>
              <p:nvPr/>
            </p:nvSpPr>
            <p:spPr>
              <a:xfrm>
                <a:off x="6935200" y="1353338"/>
                <a:ext cx="1375174" cy="72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家人</a:t>
                </a:r>
                <a:endParaRPr lang="en-US" altLang="zh-TW" sz="12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 defTabSz="685800">
                  <a:defRPr/>
                </a:pP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居家照護</a:t>
                </a:r>
              </a:p>
            </p:txBody>
          </p:sp>
        </p:grpSp>
        <p:grpSp>
          <p:nvGrpSpPr>
            <p:cNvPr id="127" name="群組 126"/>
            <p:cNvGrpSpPr/>
            <p:nvPr/>
          </p:nvGrpSpPr>
          <p:grpSpPr>
            <a:xfrm>
              <a:off x="3381070" y="2632656"/>
              <a:ext cx="1079718" cy="978608"/>
              <a:chOff x="3766753" y="4628763"/>
              <a:chExt cx="1379419" cy="1284899"/>
            </a:xfrm>
          </p:grpSpPr>
          <p:pic>
            <p:nvPicPr>
              <p:cNvPr id="163" name="Picture 2" descr="http://www.sharesinv.com/wp-content/uploads/articles/o-HAPPY-OLDER-ASIAN-COUPLE-facebook.jpg"/>
              <p:cNvPicPr>
                <a:picLocks noChangeAspect="1" noChangeArrowheads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768840" y="4628763"/>
                <a:ext cx="1377332" cy="1261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4" name="矩形 163"/>
              <p:cNvSpPr/>
              <p:nvPr/>
            </p:nvSpPr>
            <p:spPr>
              <a:xfrm>
                <a:off x="3766753" y="4635248"/>
                <a:ext cx="1379419" cy="1254724"/>
              </a:xfrm>
              <a:prstGeom prst="rect">
                <a:avLst/>
              </a:prstGeom>
              <a:solidFill>
                <a:srgbClr val="91B44A">
                  <a:alpha val="62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TW" altLang="en-US" sz="760" kern="0">
                  <a:solidFill>
                    <a:srgbClr val="FFFFFF"/>
                  </a:solidFill>
                  <a:latin typeface="Tw Cen MT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5" name="文字方塊 164"/>
              <p:cNvSpPr txBox="1"/>
              <p:nvPr/>
            </p:nvSpPr>
            <p:spPr>
              <a:xfrm>
                <a:off x="3768840" y="5445911"/>
                <a:ext cx="1377332" cy="467751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algn="ctr" defTabSz="685800">
                  <a:defRPr/>
                </a:pP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健康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生活服務及提醒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家務代勞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長者出行</a:t>
                </a:r>
              </a:p>
            </p:txBody>
          </p:sp>
          <p:sp>
            <p:nvSpPr>
              <p:cNvPr id="166" name="文字方塊 165"/>
              <p:cNvSpPr txBox="1"/>
              <p:nvPr/>
            </p:nvSpPr>
            <p:spPr>
              <a:xfrm>
                <a:off x="3767833" y="4638144"/>
                <a:ext cx="1378339" cy="71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長者</a:t>
                </a:r>
                <a:endParaRPr lang="en-US" altLang="zh-TW" sz="12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 defTabSz="685800">
                  <a:defRPr/>
                </a:pP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自主生活</a:t>
                </a:r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6809948" y="2018216"/>
              <a:ext cx="1094669" cy="964598"/>
              <a:chOff x="1939232" y="2964522"/>
              <a:chExt cx="1377094" cy="1286131"/>
            </a:xfrm>
          </p:grpSpPr>
          <p:pic>
            <p:nvPicPr>
              <p:cNvPr id="159" name="圖片 158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1993316" y="2916582"/>
                <a:ext cx="1268927" cy="1368143"/>
              </a:xfrm>
              <a:prstGeom prst="rect">
                <a:avLst/>
              </a:prstGeom>
            </p:spPr>
          </p:pic>
          <p:sp>
            <p:nvSpPr>
              <p:cNvPr id="160" name="矩形 159"/>
              <p:cNvSpPr/>
              <p:nvPr/>
            </p:nvSpPr>
            <p:spPr>
              <a:xfrm>
                <a:off x="1939233" y="2964522"/>
                <a:ext cx="1372618" cy="1276982"/>
              </a:xfrm>
              <a:prstGeom prst="rect">
                <a:avLst/>
              </a:prstGeom>
              <a:solidFill>
                <a:srgbClr val="FFCC99">
                  <a:alpha val="5490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TW" altLang="en-US" sz="760" kern="0">
                  <a:solidFill>
                    <a:srgbClr val="FFFFFF"/>
                  </a:solidFill>
                  <a:latin typeface="Tw Cen MT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1" name="文字方塊 160"/>
              <p:cNvSpPr txBox="1"/>
              <p:nvPr/>
            </p:nvSpPr>
            <p:spPr>
              <a:xfrm>
                <a:off x="1940806" y="3773753"/>
                <a:ext cx="1375520" cy="476900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algn="ctr" defTabSz="685800">
                  <a:defRPr/>
                </a:pP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清潔類家務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溫度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烹調</a:t>
                </a:r>
              </a:p>
            </p:txBody>
          </p:sp>
          <p:sp>
            <p:nvSpPr>
              <p:cNvPr id="162" name="文字方塊 161"/>
              <p:cNvSpPr txBox="1"/>
              <p:nvPr/>
            </p:nvSpPr>
            <p:spPr>
              <a:xfrm>
                <a:off x="1939232" y="2969905"/>
                <a:ext cx="1368649" cy="72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家務</a:t>
                </a:r>
                <a:r>
                  <a:rPr lang="en-US" altLang="zh-TW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自動化</a:t>
                </a:r>
              </a:p>
            </p:txBody>
          </p:sp>
        </p:grpSp>
        <p:pic>
          <p:nvPicPr>
            <p:cNvPr id="129" name="图片 6" descr="603251933759489899.jpg"/>
            <p:cNvPicPr>
              <a:picLocks noChangeAspect="1"/>
            </p:cNvPicPr>
            <p:nvPr/>
          </p:nvPicPr>
          <p:blipFill rotWithShape="1">
            <a:blip r:embed="rId5" cstate="email">
              <a:duotone>
                <a:srgbClr val="21212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2067" y="804435"/>
              <a:ext cx="1073061" cy="942157"/>
            </a:xfrm>
            <a:prstGeom prst="rect">
              <a:avLst/>
            </a:prstGeom>
          </p:spPr>
        </p:pic>
        <p:sp>
          <p:nvSpPr>
            <p:cNvPr id="130" name="文字方塊 129"/>
            <p:cNvSpPr txBox="1"/>
            <p:nvPr/>
          </p:nvSpPr>
          <p:spPr>
            <a:xfrm>
              <a:off x="4762066" y="802952"/>
              <a:ext cx="1069972" cy="94015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0000">
                  <a:srgbClr val="FFFFFF">
                    <a:alpha val="3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rtlCol="0">
              <a:noAutofit/>
            </a:bodyPr>
            <a:lstStyle/>
            <a:p>
              <a:pPr algn="ctr" defTabSz="685800">
                <a:defRPr/>
              </a:pPr>
              <a:r>
                <a:rPr lang="zh-TW" altLang="en-US" sz="12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</a:t>
              </a:r>
              <a:r>
                <a:rPr lang="en-US" altLang="zh-TW" sz="12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12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12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自清潔</a:t>
              </a:r>
            </a:p>
          </p:txBody>
        </p:sp>
        <p:sp>
          <p:nvSpPr>
            <p:cNvPr id="131" name="文字方塊 130"/>
            <p:cNvSpPr txBox="1"/>
            <p:nvPr/>
          </p:nvSpPr>
          <p:spPr>
            <a:xfrm>
              <a:off x="4762500" y="1404607"/>
              <a:ext cx="1071918" cy="327925"/>
            </a:xfrm>
            <a:prstGeom prst="rect">
              <a:avLst/>
            </a:prstGeom>
            <a:solidFill>
              <a:srgbClr val="FFFFFF">
                <a:alpha val="71000"/>
              </a:srgbClr>
            </a:solidFill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zh-TW" altLang="en-US" sz="6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空氣</a:t>
              </a:r>
              <a:r>
                <a:rPr lang="en-US" altLang="zh-TW" sz="6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6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水質</a:t>
              </a:r>
              <a:r>
                <a:rPr lang="en-US" altLang="zh-TW" sz="6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6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細菌</a:t>
              </a:r>
              <a:r>
                <a:rPr lang="en-US" altLang="zh-TW" sz="6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6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濕度</a:t>
              </a:r>
              <a:r>
                <a:rPr lang="en-US" altLang="zh-TW" sz="6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6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天氣</a:t>
              </a:r>
            </a:p>
          </p:txBody>
        </p:sp>
        <p:grpSp>
          <p:nvGrpSpPr>
            <p:cNvPr id="132" name="群組 131"/>
            <p:cNvGrpSpPr/>
            <p:nvPr/>
          </p:nvGrpSpPr>
          <p:grpSpPr>
            <a:xfrm>
              <a:off x="6301176" y="2851511"/>
              <a:ext cx="1082518" cy="948926"/>
              <a:chOff x="5244316" y="4624738"/>
              <a:chExt cx="1382994" cy="1265234"/>
            </a:xfrm>
          </p:grpSpPr>
          <p:pic>
            <p:nvPicPr>
              <p:cNvPr id="155" name="圖片 154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44316" y="4624738"/>
                <a:ext cx="1381828" cy="1265234"/>
              </a:xfrm>
              <a:prstGeom prst="rect">
                <a:avLst/>
              </a:prstGeom>
            </p:spPr>
          </p:pic>
          <p:sp>
            <p:nvSpPr>
              <p:cNvPr id="156" name="矩形 155"/>
              <p:cNvSpPr/>
              <p:nvPr/>
            </p:nvSpPr>
            <p:spPr>
              <a:xfrm>
                <a:off x="5244316" y="4624738"/>
                <a:ext cx="1381828" cy="1265234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TW" altLang="en-US" sz="760" kern="0">
                  <a:solidFill>
                    <a:srgbClr val="FFFFFF"/>
                  </a:solidFill>
                  <a:latin typeface="Tw Cen MT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7" name="文字方塊 156"/>
              <p:cNvSpPr txBox="1"/>
              <p:nvPr/>
            </p:nvSpPr>
            <p:spPr>
              <a:xfrm>
                <a:off x="5244316" y="5425633"/>
                <a:ext cx="1381828" cy="464339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algn="ctr" defTabSz="685800">
                  <a:defRPr/>
                </a:pP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烹調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溫控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穿搭</a:t>
                </a:r>
              </a:p>
            </p:txBody>
          </p:sp>
          <p:sp>
            <p:nvSpPr>
              <p:cNvPr id="158" name="文字方塊 157"/>
              <p:cNvSpPr txBox="1"/>
              <p:nvPr/>
            </p:nvSpPr>
            <p:spPr>
              <a:xfrm>
                <a:off x="5248971" y="4628616"/>
                <a:ext cx="1378339" cy="72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決策</a:t>
                </a:r>
                <a:r>
                  <a:rPr lang="en-US" altLang="zh-TW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智慧化</a:t>
                </a:r>
              </a:p>
            </p:txBody>
          </p:sp>
        </p:grpSp>
        <p:grpSp>
          <p:nvGrpSpPr>
            <p:cNvPr id="133" name="群組 132"/>
            <p:cNvGrpSpPr/>
            <p:nvPr/>
          </p:nvGrpSpPr>
          <p:grpSpPr>
            <a:xfrm>
              <a:off x="1605057" y="3487314"/>
              <a:ext cx="1084902" cy="979652"/>
              <a:chOff x="6919790" y="2928915"/>
              <a:chExt cx="1386041" cy="1306202"/>
            </a:xfrm>
          </p:grpSpPr>
          <p:pic>
            <p:nvPicPr>
              <p:cNvPr id="151" name="Picture 2" descr="http://f.tqn.com/y/grandparents/1/W/m/S/-/-/asian.jpg"/>
              <p:cNvPicPr>
                <a:picLocks noChangeAspect="1" noChangeArrowheads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919790" y="2928915"/>
                <a:ext cx="1386041" cy="1298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2" name="矩形 151"/>
              <p:cNvSpPr/>
              <p:nvPr/>
            </p:nvSpPr>
            <p:spPr>
              <a:xfrm>
                <a:off x="6919791" y="2928915"/>
                <a:ext cx="1386040" cy="1306202"/>
              </a:xfrm>
              <a:prstGeom prst="rect">
                <a:avLst/>
              </a:prstGeom>
              <a:solidFill>
                <a:srgbClr val="75D1AC">
                  <a:alpha val="73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TW" altLang="en-US" sz="760" kern="0">
                  <a:solidFill>
                    <a:srgbClr val="FFFFFF"/>
                  </a:solidFill>
                  <a:latin typeface="Tw Cen MT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3" name="文字方塊 152"/>
              <p:cNvSpPr txBox="1"/>
              <p:nvPr/>
            </p:nvSpPr>
            <p:spPr>
              <a:xfrm>
                <a:off x="6919790" y="3777165"/>
                <a:ext cx="1386041" cy="457951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algn="ctr" defTabSz="685800">
                  <a:defRPr/>
                </a:pP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隔代教養問題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家人生活習慣不同</a:t>
                </a:r>
              </a:p>
            </p:txBody>
          </p:sp>
          <p:sp>
            <p:nvSpPr>
              <p:cNvPr id="154" name="文字方塊 153"/>
              <p:cNvSpPr txBox="1"/>
              <p:nvPr/>
            </p:nvSpPr>
            <p:spPr>
              <a:xfrm>
                <a:off x="6925224" y="2968762"/>
                <a:ext cx="1375172" cy="72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家庭衝突的緩衝劑</a:t>
                </a:r>
              </a:p>
            </p:txBody>
          </p:sp>
        </p:grpSp>
        <p:grpSp>
          <p:nvGrpSpPr>
            <p:cNvPr id="134" name="群組 133"/>
            <p:cNvGrpSpPr/>
            <p:nvPr/>
          </p:nvGrpSpPr>
          <p:grpSpPr>
            <a:xfrm>
              <a:off x="3342779" y="1070303"/>
              <a:ext cx="1099602" cy="942526"/>
              <a:chOff x="2311305" y="4633271"/>
              <a:chExt cx="1395224" cy="1256701"/>
            </a:xfrm>
          </p:grpSpPr>
          <p:pic>
            <p:nvPicPr>
              <p:cNvPr id="147" name="圖片 146"/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731"/>
              <a:stretch/>
            </p:blipFill>
            <p:spPr>
              <a:xfrm rot="5400000">
                <a:off x="2378497" y="4567681"/>
                <a:ext cx="1255099" cy="1389484"/>
              </a:xfrm>
              <a:prstGeom prst="rect">
                <a:avLst/>
              </a:prstGeom>
            </p:spPr>
          </p:pic>
          <p:sp>
            <p:nvSpPr>
              <p:cNvPr id="148" name="矩形 147"/>
              <p:cNvSpPr/>
              <p:nvPr/>
            </p:nvSpPr>
            <p:spPr>
              <a:xfrm>
                <a:off x="2343150" y="4633762"/>
                <a:ext cx="1359694" cy="1256210"/>
              </a:xfrm>
              <a:prstGeom prst="rect">
                <a:avLst/>
              </a:prstGeom>
              <a:solidFill>
                <a:srgbClr val="FFC000">
                  <a:alpha val="61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TW" altLang="en-US" sz="760" kern="0">
                  <a:solidFill>
                    <a:srgbClr val="FFFFFF"/>
                  </a:solidFill>
                  <a:latin typeface="Tw Cen MT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>
                <a:off x="2347093" y="4633271"/>
                <a:ext cx="1353700" cy="72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居家</a:t>
                </a:r>
                <a:r>
                  <a:rPr lang="en-US" altLang="zh-TW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安全</a:t>
                </a:r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2343148" y="5431461"/>
                <a:ext cx="1363381" cy="458511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algn="ctr" defTabSz="685800">
                  <a:defRPr/>
                </a:pP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門戶安全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火</a:t>
                </a:r>
              </a:p>
            </p:txBody>
          </p:sp>
        </p:grpSp>
        <p:sp>
          <p:nvSpPr>
            <p:cNvPr id="135" name="文字方塊 134"/>
            <p:cNvSpPr txBox="1"/>
            <p:nvPr/>
          </p:nvSpPr>
          <p:spPr>
            <a:xfrm>
              <a:off x="834310" y="1021149"/>
              <a:ext cx="1472270" cy="21315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 defTabSz="685800" eaLnBrk="0" hangingPunct="0">
                <a:defRPr/>
              </a:pPr>
              <a:r>
                <a:rPr lang="en-US" altLang="zh-TW" sz="570" b="1" kern="0" cap="all" dirty="0">
                  <a:solidFill>
                    <a:srgbClr val="262626">
                      <a:lumMod val="85000"/>
                      <a:lumOff val="1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570" b="1" kern="0" cap="all" dirty="0">
                  <a:solidFill>
                    <a:srgbClr val="262626">
                      <a:lumMod val="85000"/>
                      <a:lumOff val="1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含</a:t>
              </a:r>
              <a:r>
                <a:rPr lang="en-US" altLang="zh-TW" sz="570" b="1" kern="0" cap="all" dirty="0" err="1">
                  <a:solidFill>
                    <a:srgbClr val="262626">
                      <a:lumMod val="85000"/>
                      <a:lumOff val="1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IoT</a:t>
              </a:r>
              <a:r>
                <a:rPr lang="zh-TW" altLang="en-US" sz="570" b="1" kern="0" cap="all" dirty="0">
                  <a:solidFill>
                    <a:srgbClr val="262626">
                      <a:lumMod val="85000"/>
                      <a:lumOff val="1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和非</a:t>
              </a:r>
              <a:r>
                <a:rPr lang="en-US" altLang="zh-TW" sz="570" b="1" kern="0" cap="all" dirty="0" err="1">
                  <a:solidFill>
                    <a:srgbClr val="262626">
                      <a:lumMod val="85000"/>
                      <a:lumOff val="1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iot</a:t>
              </a:r>
              <a:r>
                <a:rPr lang="zh-TW" altLang="en-US" sz="570" b="1" kern="0" cap="all" dirty="0">
                  <a:solidFill>
                    <a:srgbClr val="262626">
                      <a:lumMod val="85000"/>
                      <a:lumOff val="1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產品</a:t>
              </a:r>
              <a:r>
                <a:rPr lang="en-US" altLang="zh-TW" sz="570" b="1" kern="0" cap="all" dirty="0">
                  <a:solidFill>
                    <a:srgbClr val="262626">
                      <a:lumMod val="85000"/>
                      <a:lumOff val="1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grpSp>
          <p:nvGrpSpPr>
            <p:cNvPr id="136" name="群組 135"/>
            <p:cNvGrpSpPr/>
            <p:nvPr/>
          </p:nvGrpSpPr>
          <p:grpSpPr>
            <a:xfrm>
              <a:off x="2528637" y="3275491"/>
              <a:ext cx="1105494" cy="954333"/>
              <a:chOff x="3763046" y="2971955"/>
              <a:chExt cx="1412348" cy="1272444"/>
            </a:xfrm>
          </p:grpSpPr>
          <p:pic>
            <p:nvPicPr>
              <p:cNvPr id="143" name="圖片 142"/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3823007" y="2918340"/>
                <a:ext cx="1269331" cy="1376996"/>
              </a:xfrm>
              <a:prstGeom prst="rect">
                <a:avLst/>
              </a:prstGeom>
            </p:spPr>
          </p:pic>
          <p:sp>
            <p:nvSpPr>
              <p:cNvPr id="144" name="矩形 143"/>
              <p:cNvSpPr/>
              <p:nvPr/>
            </p:nvSpPr>
            <p:spPr>
              <a:xfrm>
                <a:off x="3767521" y="2972172"/>
                <a:ext cx="1377586" cy="1272227"/>
              </a:xfrm>
              <a:prstGeom prst="rect">
                <a:avLst/>
              </a:prstGeom>
              <a:solidFill>
                <a:srgbClr val="797979">
                  <a:lumMod val="60000"/>
                  <a:lumOff val="40000"/>
                  <a:alpha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TW" altLang="en-US" sz="760" kern="0">
                  <a:solidFill>
                    <a:srgbClr val="FFFFFF"/>
                  </a:solidFill>
                  <a:latin typeface="Tw Cen MT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3766456" y="3779843"/>
                <a:ext cx="1408938" cy="464339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algn="ctr" defTabSz="685800">
                  <a:defRPr/>
                </a:pP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衣物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儲物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冰箱食物收納和尋找</a:t>
                </a:r>
              </a:p>
            </p:txBody>
          </p:sp>
          <p:sp>
            <p:nvSpPr>
              <p:cNvPr id="146" name="文字方塊 145"/>
              <p:cNvSpPr txBox="1"/>
              <p:nvPr/>
            </p:nvSpPr>
            <p:spPr>
              <a:xfrm>
                <a:off x="3763046" y="2971955"/>
                <a:ext cx="1375173" cy="72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物品收納數位化</a:t>
                </a:r>
              </a:p>
            </p:txBody>
          </p:sp>
        </p:grpSp>
        <p:grpSp>
          <p:nvGrpSpPr>
            <p:cNvPr id="138" name="群組 137"/>
            <p:cNvGrpSpPr/>
            <p:nvPr/>
          </p:nvGrpSpPr>
          <p:grpSpPr>
            <a:xfrm>
              <a:off x="7077478" y="807642"/>
              <a:ext cx="1104703" cy="978672"/>
              <a:chOff x="7077478" y="807642"/>
              <a:chExt cx="1104703" cy="978672"/>
            </a:xfrm>
          </p:grpSpPr>
          <p:pic>
            <p:nvPicPr>
              <p:cNvPr id="139" name="圖片 138"/>
              <p:cNvPicPr>
                <a:picLocks noChangeAspect="1"/>
              </p:cNvPicPr>
              <p:nvPr/>
            </p:nvPicPr>
            <p:blipFill rotWithShape="1"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7145330" y="751853"/>
                <a:ext cx="978672" cy="1090250"/>
              </a:xfrm>
              <a:prstGeom prst="rect">
                <a:avLst/>
              </a:prstGeom>
            </p:spPr>
          </p:pic>
          <p:sp>
            <p:nvSpPr>
              <p:cNvPr id="140" name="矩形 139"/>
              <p:cNvSpPr/>
              <p:nvPr/>
            </p:nvSpPr>
            <p:spPr>
              <a:xfrm>
                <a:off x="7086289" y="808786"/>
                <a:ext cx="1091111" cy="977527"/>
              </a:xfrm>
              <a:prstGeom prst="rect">
                <a:avLst/>
              </a:prstGeom>
              <a:solidFill>
                <a:srgbClr val="FEFFFF">
                  <a:lumMod val="75000"/>
                  <a:alpha val="54902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TW" altLang="en-US" sz="760" kern="0">
                  <a:solidFill>
                    <a:srgbClr val="FFFFFF"/>
                  </a:solidFill>
                  <a:latin typeface="Tw Cen MT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1" name="文字方塊 140"/>
              <p:cNvSpPr txBox="1"/>
              <p:nvPr/>
            </p:nvSpPr>
            <p:spPr>
              <a:xfrm>
                <a:off x="7094225" y="826671"/>
                <a:ext cx="1087956" cy="546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個人</a:t>
                </a:r>
                <a:endParaRPr lang="en-US" altLang="zh-TW" sz="1200" b="1" kern="0" dirty="0">
                  <a:solidFill>
                    <a:srgbClr val="26262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 defTabSz="685800">
                  <a:defRPr/>
                </a:pPr>
                <a:r>
                  <a:rPr lang="zh-TW" altLang="en-US" sz="1200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健康醫療</a:t>
                </a:r>
              </a:p>
            </p:txBody>
          </p:sp>
          <p:sp>
            <p:nvSpPr>
              <p:cNvPr id="142" name="文字方塊 141"/>
              <p:cNvSpPr txBox="1"/>
              <p:nvPr/>
            </p:nvSpPr>
            <p:spPr>
              <a:xfrm>
                <a:off x="7077478" y="1426316"/>
                <a:ext cx="1102312" cy="357675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algn="ctr" defTabSz="685800">
                  <a:defRPr/>
                </a:pP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健康量測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提醒</a:t>
                </a:r>
                <a:r>
                  <a:rPr lang="en-US" altLang="zh-TW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506" b="1" kern="0" dirty="0">
                    <a:solidFill>
                      <a:srgbClr val="26262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就醫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51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6FB0BE-EF51-4D46-97C1-24D062484268}" type="slidenum">
              <a:rPr kumimoji="1" lang="zh-TW" altLang="en-US" smtClean="0">
                <a:solidFill>
                  <a:prstClr val="white"/>
                </a:solidFill>
              </a:rPr>
              <a:pPr/>
              <a:t>8</a:t>
            </a:fld>
            <a:endParaRPr kumimoji="1" lang="zh-TW" altLang="en-US">
              <a:solidFill>
                <a:prstClr val="white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長者自主生活</a:t>
            </a:r>
            <a:endParaRPr lang="zh-TW" altLang="en-US" dirty="0"/>
          </a:p>
        </p:txBody>
      </p:sp>
      <p:graphicFrame>
        <p:nvGraphicFramePr>
          <p:cNvPr id="12" name="資料庫圖表 11"/>
          <p:cNvGraphicFramePr/>
          <p:nvPr>
            <p:extLst/>
          </p:nvPr>
        </p:nvGraphicFramePr>
        <p:xfrm>
          <a:off x="1979712" y="892940"/>
          <a:ext cx="5121315" cy="3414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6523591" y="1907422"/>
            <a:ext cx="128234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家電維修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送菜、外賣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生活各類消費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118829" y="974383"/>
            <a:ext cx="25646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88900" indent="-88900">
              <a:buFont typeface="Arial" panose="020B0604020202020204" pitchFamily="34" charset="0"/>
              <a:buChar char="•"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350" b="1" dirty="0">
                <a:solidFill>
                  <a:prstClr val="black"/>
                </a:solidFill>
              </a:rPr>
              <a:t>健康諮詢</a:t>
            </a:r>
            <a:endParaRPr lang="en-US" altLang="zh-TW" sz="1350" b="1" dirty="0">
              <a:solidFill>
                <a:prstClr val="black"/>
              </a:solidFill>
            </a:endParaRPr>
          </a:p>
          <a:p>
            <a:r>
              <a:rPr lang="zh-TW" altLang="en-US" sz="1350" b="1" dirty="0">
                <a:solidFill>
                  <a:prstClr val="black"/>
                </a:solidFill>
              </a:rPr>
              <a:t>預約掛號</a:t>
            </a:r>
            <a:r>
              <a:rPr lang="en-US" altLang="zh-TW" sz="1350" b="1" dirty="0">
                <a:solidFill>
                  <a:prstClr val="black"/>
                </a:solidFill>
              </a:rPr>
              <a:t>(</a:t>
            </a:r>
            <a:r>
              <a:rPr lang="zh-TW" altLang="en-US" sz="1350" b="1" dirty="0">
                <a:solidFill>
                  <a:prstClr val="black"/>
                </a:solidFill>
              </a:rPr>
              <a:t>客服協助</a:t>
            </a:r>
            <a:r>
              <a:rPr lang="en-US" altLang="zh-TW" sz="1350" b="1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725883" y="3602872"/>
            <a:ext cx="183815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攜帶物提醒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食材過期提醒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家電運作狀態提醒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物品定位提醒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代辦事項提醒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179612" y="2046933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因生理弱化，需機器代勞家務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以簡單直覺方式</a:t>
            </a:r>
            <a:r>
              <a:rPr lang="en-US" altLang="zh-TW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如語音</a:t>
            </a:r>
            <a:r>
              <a:rPr lang="en-US" altLang="zh-TW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操控家電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028291" y="3602872"/>
            <a:ext cx="158812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心與心交流的摯友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虛擬社群隨時陪伴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6675" indent="-66675">
              <a:buFont typeface="Arial" panose="020B0604020202020204" pitchFamily="34" charset="0"/>
              <a:buChar char="•"/>
            </a:pPr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還是期待親情連結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979070" y="974383"/>
            <a:ext cx="25646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88900" indent="-88900">
              <a:buFont typeface="Arial" panose="020B0604020202020204" pitchFamily="34" charset="0"/>
              <a:buChar char="•"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350" b="1" dirty="0">
                <a:solidFill>
                  <a:prstClr val="black"/>
                </a:solidFill>
              </a:rPr>
              <a:t>用藥提醒</a:t>
            </a:r>
            <a:endParaRPr lang="en-US" altLang="zh-TW" sz="1350" b="1" dirty="0">
              <a:solidFill>
                <a:prstClr val="black"/>
              </a:solidFill>
            </a:endParaRPr>
          </a:p>
          <a:p>
            <a:r>
              <a:rPr lang="zh-TW" altLang="en-US" sz="1350" b="1" dirty="0">
                <a:solidFill>
                  <a:prstClr val="black"/>
                </a:solidFill>
              </a:rPr>
              <a:t>量測提醒</a:t>
            </a:r>
            <a:endParaRPr lang="en-US" altLang="zh-TW" sz="1350" b="1" dirty="0">
              <a:solidFill>
                <a:prstClr val="black"/>
              </a:solidFill>
            </a:endParaRPr>
          </a:p>
        </p:txBody>
      </p:sp>
      <p:sp>
        <p:nvSpPr>
          <p:cNvPr id="4" name="橢圓 3"/>
          <p:cNvSpPr/>
          <p:nvPr/>
        </p:nvSpPr>
        <p:spPr>
          <a:xfrm>
            <a:off x="2843809" y="777925"/>
            <a:ext cx="1131398" cy="8555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97227" y="985188"/>
            <a:ext cx="1390124" cy="715581"/>
          </a:xfrm>
          <a:prstGeom prst="rect">
            <a:avLst/>
          </a:prstGeom>
          <a:solidFill>
            <a:srgbClr val="C00000">
              <a:alpha val="18824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配合生理弱化，其數據顯示需明顯、或語音提示</a:t>
            </a:r>
            <a:endParaRPr lang="en-US" altLang="zh-TW" sz="135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523704" y="2646111"/>
            <a:ext cx="1289275" cy="507831"/>
          </a:xfrm>
          <a:prstGeom prst="rect">
            <a:avLst/>
          </a:prstGeom>
          <a:solidFill>
            <a:srgbClr val="C00000">
              <a:alpha val="18824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當行動不便時就形成剛需</a:t>
            </a:r>
          </a:p>
        </p:txBody>
      </p:sp>
      <p:sp>
        <p:nvSpPr>
          <p:cNvPr id="23" name="矩形 22"/>
          <p:cNvSpPr/>
          <p:nvPr/>
        </p:nvSpPr>
        <p:spPr>
          <a:xfrm>
            <a:off x="7540570" y="927104"/>
            <a:ext cx="460430" cy="211791"/>
          </a:xfrm>
          <a:prstGeom prst="rect">
            <a:avLst/>
          </a:prstGeom>
          <a:solidFill>
            <a:srgbClr val="FFC000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342900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900" b="1" kern="0" dirty="0">
                <a:solidFill>
                  <a:prstClr val="black"/>
                </a:solidFill>
                <a:ea typeface="微軟正黑體" panose="020B0604030504040204" pitchFamily="34" charset="-120"/>
                <a:cs typeface="Calibri"/>
              </a:rPr>
              <a:t>大陸</a:t>
            </a:r>
          </a:p>
        </p:txBody>
      </p:sp>
      <p:sp>
        <p:nvSpPr>
          <p:cNvPr id="24" name="矩形 23"/>
          <p:cNvSpPr/>
          <p:nvPr/>
        </p:nvSpPr>
        <p:spPr>
          <a:xfrm>
            <a:off x="7540570" y="711478"/>
            <a:ext cx="460430" cy="211791"/>
          </a:xfrm>
          <a:prstGeom prst="rect">
            <a:avLst/>
          </a:prstGeom>
          <a:solidFill>
            <a:srgbClr val="8CAE48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342900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900" b="1" kern="0" dirty="0">
                <a:solidFill>
                  <a:prstClr val="black"/>
                </a:solidFill>
                <a:ea typeface="微軟正黑體" panose="020B0604030504040204" pitchFamily="34" charset="-120"/>
                <a:cs typeface="Calibri"/>
              </a:rPr>
              <a:t>台灣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3005827" y="4388593"/>
            <a:ext cx="1361285" cy="715581"/>
          </a:xfrm>
          <a:prstGeom prst="rect">
            <a:avLst/>
          </a:prstGeom>
          <a:solidFill>
            <a:srgbClr val="C00000">
              <a:alpha val="18824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當有失智症傾向時，成為剛需</a:t>
            </a:r>
          </a:p>
        </p:txBody>
      </p:sp>
    </p:spTree>
    <p:extLst>
      <p:ext uri="{BB962C8B-B14F-4D97-AF65-F5344CB8AC3E}">
        <p14:creationId xmlns:p14="http://schemas.microsoft.com/office/powerpoint/2010/main" val="17275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22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版面配置區 57"/>
          <p:cNvSpPr>
            <a:spLocks noGrp="1"/>
          </p:cNvSpPr>
          <p:nvPr>
            <p:ph type="body" sz="quarter" idx="17"/>
          </p:nvPr>
        </p:nvSpPr>
        <p:spPr>
          <a:xfrm>
            <a:off x="292898" y="1397090"/>
            <a:ext cx="4435064" cy="3242781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kumimoji="1"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了解北京、上海、重慶和成都智慧養老前沿消費者的退休老後生活樣貌，包含：</a:t>
            </a:r>
            <a:endParaRPr kumimoji="1" lang="en-US" altLang="zh-TW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85800" lvl="1">
              <a:buFont typeface="LucidaGrande" charset="0"/>
              <a:buChar char="-"/>
            </a:pPr>
            <a:r>
              <a:rPr kumimoji="1"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老後生活中重視的元素和其原因。</a:t>
            </a:r>
            <a:endParaRPr kumimoji="1" lang="en-US" altLang="zh-TW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85800" lvl="1">
              <a:buFont typeface="LucidaGrande" charset="0"/>
              <a:buChar char="-"/>
            </a:pPr>
            <a:r>
              <a:rPr kumimoji="1"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滿足核心需求的現有手法、過程中遇到的各式困擾和期待的解決方式。</a:t>
            </a:r>
            <a:endParaRPr kumimoji="1" lang="en-US" altLang="zh-TW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85800" lvl="1">
              <a:buFont typeface="LucidaGrande" charset="0"/>
              <a:buChar char="-"/>
            </a:pPr>
            <a:r>
              <a:rPr kumimoji="1"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滿足</a:t>
            </a:r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</a:t>
            </a:r>
            <a:r>
              <a:rPr kumimoji="1"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需求過程中各利益關係人所扮演的角色，以及與其相互間的互動方式與關係。</a:t>
            </a:r>
            <a:endParaRPr kumimoji="1" lang="en-US" altLang="zh-TW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研究目的與研究架構</a:t>
            </a:r>
            <a:endParaRPr kumimoji="1" lang="zh-TW" altLang="en-US" dirty="0"/>
          </a:p>
        </p:txBody>
      </p:sp>
      <p:sp>
        <p:nvSpPr>
          <p:cNvPr id="62" name="內容版面配置區 61"/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kumimoji="1" lang="zh-TW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研究架構</a:t>
            </a:r>
            <a:endParaRPr kumimoji="1" lang="zh-TW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內容版面配置區 60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kumimoji="1"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研究目的</a:t>
            </a:r>
            <a:endParaRPr kumimoji="1" lang="zh-TW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7" name="群組 56"/>
          <p:cNvGrpSpPr/>
          <p:nvPr/>
        </p:nvGrpSpPr>
        <p:grpSpPr>
          <a:xfrm>
            <a:off x="4382089" y="1184604"/>
            <a:ext cx="5183800" cy="3667752"/>
            <a:chOff x="-468726" y="925165"/>
            <a:chExt cx="5616624" cy="4028803"/>
          </a:xfrm>
        </p:grpSpPr>
        <p:sp>
          <p:nvSpPr>
            <p:cNvPr id="20" name="橢圓 19"/>
            <p:cNvSpPr/>
            <p:nvPr/>
          </p:nvSpPr>
          <p:spPr>
            <a:xfrm>
              <a:off x="268734" y="925165"/>
              <a:ext cx="4032000" cy="4028803"/>
            </a:xfrm>
            <a:prstGeom prst="ellipse">
              <a:avLst/>
            </a:prstGeom>
            <a:solidFill>
              <a:schemeClr val="bg1">
                <a:lumMod val="85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42" name="群組 41"/>
            <p:cNvGrpSpPr/>
            <p:nvPr/>
          </p:nvGrpSpPr>
          <p:grpSpPr>
            <a:xfrm>
              <a:off x="-468726" y="1161415"/>
              <a:ext cx="5616624" cy="3600400"/>
              <a:chOff x="-341108" y="1282296"/>
              <a:chExt cx="5361387" cy="3415928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341108" y="1282296"/>
                <a:ext cx="5361387" cy="3415928"/>
              </a:xfrm>
              <a:prstGeom prst="rect">
                <a:avLst/>
              </a:prstGeom>
              <a:noFill/>
            </p:spPr>
          </p:sp>
          <p:sp>
            <p:nvSpPr>
              <p:cNvPr id="44" name="拱形 43"/>
              <p:cNvSpPr/>
              <p:nvPr/>
            </p:nvSpPr>
            <p:spPr>
              <a:xfrm>
                <a:off x="1025104" y="1675779"/>
                <a:ext cx="2628961" cy="2628961"/>
              </a:xfrm>
              <a:prstGeom prst="blockArc">
                <a:avLst>
                  <a:gd name="adj1" fmla="val 10800000"/>
                  <a:gd name="adj2" fmla="val 16200000"/>
                  <a:gd name="adj3" fmla="val 4637"/>
                </a:avLst>
              </a:prstGeom>
              <a:solidFill>
                <a:srgbClr val="FF9741">
                  <a:alpha val="35000"/>
                </a:srgb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5" name="拱形 44"/>
              <p:cNvSpPr/>
              <p:nvPr/>
            </p:nvSpPr>
            <p:spPr>
              <a:xfrm>
                <a:off x="1025104" y="1675779"/>
                <a:ext cx="2628961" cy="2628961"/>
              </a:xfrm>
              <a:prstGeom prst="blockArc">
                <a:avLst>
                  <a:gd name="adj1" fmla="val 5400000"/>
                  <a:gd name="adj2" fmla="val 10800000"/>
                  <a:gd name="adj3" fmla="val 4637"/>
                </a:avLst>
              </a:prstGeom>
              <a:solidFill>
                <a:srgbClr val="FF9741">
                  <a:alpha val="40000"/>
                </a:srgb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6" name="拱形 45"/>
              <p:cNvSpPr/>
              <p:nvPr/>
            </p:nvSpPr>
            <p:spPr>
              <a:xfrm>
                <a:off x="1025104" y="1675779"/>
                <a:ext cx="2628961" cy="2628961"/>
              </a:xfrm>
              <a:prstGeom prst="blockArc">
                <a:avLst>
                  <a:gd name="adj1" fmla="val 0"/>
                  <a:gd name="adj2" fmla="val 5400000"/>
                  <a:gd name="adj3" fmla="val 4637"/>
                </a:avLst>
              </a:prstGeom>
              <a:solidFill>
                <a:srgbClr val="FF9741">
                  <a:alpha val="40000"/>
                </a:srgb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7" name="拱形 46"/>
              <p:cNvSpPr/>
              <p:nvPr/>
            </p:nvSpPr>
            <p:spPr>
              <a:xfrm>
                <a:off x="1025104" y="1675779"/>
                <a:ext cx="2628961" cy="2628961"/>
              </a:xfrm>
              <a:prstGeom prst="blockArc">
                <a:avLst>
                  <a:gd name="adj1" fmla="val 16200000"/>
                  <a:gd name="adj2" fmla="val 0"/>
                  <a:gd name="adj3" fmla="val 4637"/>
                </a:avLst>
              </a:prstGeom>
              <a:solidFill>
                <a:srgbClr val="FF9741">
                  <a:alpha val="40000"/>
                </a:srgb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9" name="手繪多邊形 48"/>
              <p:cNvSpPr/>
              <p:nvPr/>
            </p:nvSpPr>
            <p:spPr>
              <a:xfrm>
                <a:off x="1902680" y="1337002"/>
                <a:ext cx="927829" cy="922198"/>
              </a:xfrm>
              <a:custGeom>
                <a:avLst/>
                <a:gdLst>
                  <a:gd name="connsiteX0" fmla="*/ 0 w 846617"/>
                  <a:gd name="connsiteY0" fmla="*/ 423309 h 846617"/>
                  <a:gd name="connsiteX1" fmla="*/ 423309 w 846617"/>
                  <a:gd name="connsiteY1" fmla="*/ 0 h 846617"/>
                  <a:gd name="connsiteX2" fmla="*/ 846618 w 846617"/>
                  <a:gd name="connsiteY2" fmla="*/ 423309 h 846617"/>
                  <a:gd name="connsiteX3" fmla="*/ 423309 w 846617"/>
                  <a:gd name="connsiteY3" fmla="*/ 846618 h 846617"/>
                  <a:gd name="connsiteX4" fmla="*/ 0 w 846617"/>
                  <a:gd name="connsiteY4" fmla="*/ 423309 h 84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17" h="846617">
                    <a:moveTo>
                      <a:pt x="0" y="423309"/>
                    </a:moveTo>
                    <a:cubicBezTo>
                      <a:pt x="0" y="189522"/>
                      <a:pt x="189522" y="0"/>
                      <a:pt x="423309" y="0"/>
                    </a:cubicBezTo>
                    <a:cubicBezTo>
                      <a:pt x="657096" y="0"/>
                      <a:pt x="846618" y="189522"/>
                      <a:pt x="846618" y="423309"/>
                    </a:cubicBezTo>
                    <a:cubicBezTo>
                      <a:pt x="846618" y="657096"/>
                      <a:pt x="657096" y="846618"/>
                      <a:pt x="423309" y="846618"/>
                    </a:cubicBezTo>
                    <a:cubicBezTo>
                      <a:pt x="189522" y="846618"/>
                      <a:pt x="0" y="657096"/>
                      <a:pt x="0" y="4233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FF9741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5414" tIns="135414" rIns="135414" bIns="135414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全方位</a:t>
                </a:r>
                <a:endParaRPr lang="en-US" altLang="zh-TW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1100" kern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健康管理</a:t>
                </a:r>
                <a:endParaRPr lang="zh-TW" altLang="en-US" sz="11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手繪多邊形 49"/>
              <p:cNvSpPr/>
              <p:nvPr/>
            </p:nvSpPr>
            <p:spPr>
              <a:xfrm>
                <a:off x="3005011" y="3248875"/>
                <a:ext cx="927829" cy="922198"/>
              </a:xfrm>
              <a:custGeom>
                <a:avLst/>
                <a:gdLst>
                  <a:gd name="connsiteX0" fmla="*/ 0 w 846617"/>
                  <a:gd name="connsiteY0" fmla="*/ 423309 h 846617"/>
                  <a:gd name="connsiteX1" fmla="*/ 423309 w 846617"/>
                  <a:gd name="connsiteY1" fmla="*/ 0 h 846617"/>
                  <a:gd name="connsiteX2" fmla="*/ 846618 w 846617"/>
                  <a:gd name="connsiteY2" fmla="*/ 423309 h 846617"/>
                  <a:gd name="connsiteX3" fmla="*/ 423309 w 846617"/>
                  <a:gd name="connsiteY3" fmla="*/ 846618 h 846617"/>
                  <a:gd name="connsiteX4" fmla="*/ 0 w 846617"/>
                  <a:gd name="connsiteY4" fmla="*/ 423309 h 84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17" h="846617">
                    <a:moveTo>
                      <a:pt x="0" y="423309"/>
                    </a:moveTo>
                    <a:cubicBezTo>
                      <a:pt x="0" y="189522"/>
                      <a:pt x="189522" y="0"/>
                      <a:pt x="423309" y="0"/>
                    </a:cubicBezTo>
                    <a:cubicBezTo>
                      <a:pt x="657096" y="0"/>
                      <a:pt x="846618" y="189522"/>
                      <a:pt x="846618" y="423309"/>
                    </a:cubicBezTo>
                    <a:cubicBezTo>
                      <a:pt x="846618" y="657096"/>
                      <a:pt x="657096" y="846618"/>
                      <a:pt x="423309" y="846618"/>
                    </a:cubicBezTo>
                    <a:cubicBezTo>
                      <a:pt x="189522" y="846618"/>
                      <a:pt x="0" y="657096"/>
                      <a:pt x="0" y="4233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FF9741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5414" tIns="135414" rIns="135414" bIns="135414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1100" kern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科技賦能與生活數位化</a:t>
                </a:r>
                <a:endParaRPr lang="zh-TW" altLang="en-US" sz="11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手繪多邊形 50"/>
              <p:cNvSpPr/>
              <p:nvPr/>
            </p:nvSpPr>
            <p:spPr>
              <a:xfrm>
                <a:off x="926510" y="3248875"/>
                <a:ext cx="927829" cy="922198"/>
              </a:xfrm>
              <a:custGeom>
                <a:avLst/>
                <a:gdLst>
                  <a:gd name="connsiteX0" fmla="*/ 0 w 846617"/>
                  <a:gd name="connsiteY0" fmla="*/ 423309 h 846617"/>
                  <a:gd name="connsiteX1" fmla="*/ 423309 w 846617"/>
                  <a:gd name="connsiteY1" fmla="*/ 0 h 846617"/>
                  <a:gd name="connsiteX2" fmla="*/ 846618 w 846617"/>
                  <a:gd name="connsiteY2" fmla="*/ 423309 h 846617"/>
                  <a:gd name="connsiteX3" fmla="*/ 423309 w 846617"/>
                  <a:gd name="connsiteY3" fmla="*/ 846618 h 846617"/>
                  <a:gd name="connsiteX4" fmla="*/ 0 w 846617"/>
                  <a:gd name="connsiteY4" fmla="*/ 423309 h 84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17" h="846617">
                    <a:moveTo>
                      <a:pt x="0" y="423309"/>
                    </a:moveTo>
                    <a:cubicBezTo>
                      <a:pt x="0" y="189522"/>
                      <a:pt x="189522" y="0"/>
                      <a:pt x="423309" y="0"/>
                    </a:cubicBezTo>
                    <a:cubicBezTo>
                      <a:pt x="657096" y="0"/>
                      <a:pt x="846618" y="189522"/>
                      <a:pt x="846618" y="423309"/>
                    </a:cubicBezTo>
                    <a:cubicBezTo>
                      <a:pt x="846618" y="657096"/>
                      <a:pt x="657096" y="846618"/>
                      <a:pt x="423309" y="846618"/>
                    </a:cubicBezTo>
                    <a:cubicBezTo>
                      <a:pt x="189522" y="846618"/>
                      <a:pt x="0" y="657096"/>
                      <a:pt x="0" y="423309"/>
                    </a:cubicBezTo>
                    <a:close/>
                  </a:path>
                </a:pathLst>
              </a:custGeom>
              <a:solidFill>
                <a:schemeClr val="bg1"/>
              </a:solidFill>
              <a:ln w="22225">
                <a:solidFill>
                  <a:srgbClr val="FF9741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5414" tIns="135414" rIns="135414" bIns="135414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1100" kern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家庭生活與代間互動</a:t>
                </a:r>
                <a:endParaRPr lang="zh-TW" altLang="en-US" sz="11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4" name="群組 13"/>
          <p:cNvGrpSpPr/>
          <p:nvPr/>
        </p:nvGrpSpPr>
        <p:grpSpPr>
          <a:xfrm>
            <a:off x="6469990" y="2465402"/>
            <a:ext cx="1008000" cy="1007201"/>
            <a:chOff x="1811310" y="2051574"/>
            <a:chExt cx="1120630" cy="1127778"/>
          </a:xfrm>
          <a:solidFill>
            <a:srgbClr val="F29833">
              <a:alpha val="50000"/>
            </a:srgbClr>
          </a:solidFill>
        </p:grpSpPr>
        <p:sp>
          <p:nvSpPr>
            <p:cNvPr id="15" name="橢圓 14"/>
            <p:cNvSpPr/>
            <p:nvPr/>
          </p:nvSpPr>
          <p:spPr>
            <a:xfrm>
              <a:off x="1811310" y="2051574"/>
              <a:ext cx="1120630" cy="1127778"/>
            </a:xfrm>
            <a:prstGeom prst="ellipse">
              <a:avLst/>
            </a:prstGeom>
            <a:solidFill>
              <a:srgbClr val="F29833"/>
            </a:solidFill>
            <a:ln w="15875">
              <a:solidFill>
                <a:srgbClr val="FE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862777" y="2354608"/>
              <a:ext cx="1017695" cy="585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b="1" dirty="0" smtClean="0">
                  <a:solidFill>
                    <a:schemeClr val="bg1"/>
                  </a:solidFill>
                </a:rPr>
                <a:t>個人價值</a:t>
              </a:r>
              <a:endParaRPr kumimoji="1" lang="en-US" altLang="zh-TW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kumimoji="1" lang="zh-TW" altLang="en-US" sz="1400" b="1" dirty="0" smtClean="0">
                  <a:solidFill>
                    <a:schemeClr val="bg1"/>
                  </a:solidFill>
                </a:rPr>
                <a:t>新角色</a:t>
              </a:r>
              <a:endParaRPr kumimoji="1" lang="zh-TW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3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cruxvalues 1">
      <a:dk1>
        <a:srgbClr val="262626"/>
      </a:dk1>
      <a:lt1>
        <a:srgbClr val="FFFFFF"/>
      </a:lt1>
      <a:dk2>
        <a:srgbClr val="929292"/>
      </a:dk2>
      <a:lt2>
        <a:srgbClr val="D8D8D8"/>
      </a:lt2>
      <a:accent1>
        <a:srgbClr val="E94F19"/>
      </a:accent1>
      <a:accent2>
        <a:srgbClr val="6ABF93"/>
      </a:accent2>
      <a:accent3>
        <a:srgbClr val="C0C0C0"/>
      </a:accent3>
      <a:accent4>
        <a:srgbClr val="797979"/>
      </a:accent4>
      <a:accent5>
        <a:srgbClr val="212121"/>
      </a:accent5>
      <a:accent6>
        <a:srgbClr val="FEFFFF"/>
      </a:accent6>
      <a:hlink>
        <a:srgbClr val="69BE93"/>
      </a:hlink>
      <a:folHlink>
        <a:srgbClr val="797979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1-20 use only">
      <a:dk1>
        <a:srgbClr val="000000"/>
      </a:dk1>
      <a:lt1>
        <a:srgbClr val="FFB0C7"/>
      </a:lt1>
      <a:dk2>
        <a:srgbClr val="6C001F"/>
      </a:dk2>
      <a:lt2>
        <a:srgbClr val="FFFFFF"/>
      </a:lt2>
      <a:accent1>
        <a:srgbClr val="FF447B"/>
      </a:accent1>
      <a:accent2>
        <a:srgbClr val="45CCC8"/>
      </a:accent2>
      <a:accent3>
        <a:srgbClr val="FF8B41"/>
      </a:accent3>
      <a:accent4>
        <a:srgbClr val="FF447B"/>
      </a:accent4>
      <a:accent5>
        <a:srgbClr val="45CCC8"/>
      </a:accent5>
      <a:accent6>
        <a:srgbClr val="FF8B41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佈景主題">
    <a:dk1>
      <a:srgbClr val="000000"/>
    </a:dk1>
    <a:lt1>
      <a:srgbClr val="FFFFFF"/>
    </a:lt1>
    <a:dk2>
      <a:srgbClr val="A7A7A7"/>
    </a:dk2>
    <a:lt2>
      <a:srgbClr val="535353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000FF"/>
    </a:hlink>
    <a:folHlink>
      <a:srgbClr val="FF00FF"/>
    </a:folHlink>
  </a:clrScheme>
  <a:fontScheme name="Office 佈景主題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 佈景主題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/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10407</TotalTime>
  <Words>4087</Words>
  <Application>Microsoft Macintosh PowerPoint</Application>
  <PresentationFormat>如螢幕大小 (16:9)</PresentationFormat>
  <Paragraphs>357</Paragraphs>
  <Slides>20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20</vt:i4>
      </vt:variant>
    </vt:vector>
  </HeadingPairs>
  <TitlesOfParts>
    <vt:vector size="38" baseType="lpstr">
      <vt:lpstr>Arial Unicode MS</vt:lpstr>
      <vt:lpstr>Calibri</vt:lpstr>
      <vt:lpstr>LucidaGrande</vt:lpstr>
      <vt:lpstr>Microsoft JhengHei</vt:lpstr>
      <vt:lpstr>STFangsong</vt:lpstr>
      <vt:lpstr>Symbol</vt:lpstr>
      <vt:lpstr>Times New Roman</vt:lpstr>
      <vt:lpstr>Tw Cen MT</vt:lpstr>
      <vt:lpstr>Tw Cen MT Condensed Extra Bold</vt:lpstr>
      <vt:lpstr>Wingdings</vt:lpstr>
      <vt:lpstr>华文仿宋</vt:lpstr>
      <vt:lpstr>宋体</vt:lpstr>
      <vt:lpstr>微軟正黑體</vt:lpstr>
      <vt:lpstr>新細明體</vt:lpstr>
      <vt:lpstr>Arial</vt:lpstr>
      <vt:lpstr>Office 佈景主題</vt:lpstr>
      <vt:lpstr>Office Theme</vt:lpstr>
      <vt:lpstr>3_自訂設計</vt:lpstr>
      <vt:lpstr>中國智慧養老小區需求研究</vt:lpstr>
      <vt:lpstr>研究背景</vt:lpstr>
      <vt:lpstr>研究背景</vt:lpstr>
      <vt:lpstr>研究背景</vt:lpstr>
      <vt:lpstr>研究背景</vt:lpstr>
      <vt:lpstr>研究背景</vt:lpstr>
      <vt:lpstr>2015-2016兩岸居家物聯 需求缺口</vt:lpstr>
      <vt:lpstr>長者自主生活</vt:lpstr>
      <vt:lpstr>研究目的與研究架構</vt:lpstr>
      <vt:lpstr>研究議題</vt:lpstr>
      <vt:lpstr>研究設計</vt:lpstr>
      <vt:lpstr>研究設計與樣本分佈</vt:lpstr>
      <vt:lpstr>居家IOT的受訪者條件(智能生活Ｘ養老的前沿消費者)</vt:lpstr>
      <vt:lpstr>居家IOT的受訪者事前作業</vt:lpstr>
      <vt:lpstr>eHealth的受訪者條件(健康Ｘ養老的前沿消費者)</vt:lpstr>
      <vt:lpstr>eHealth的受訪者事前作業</vt:lpstr>
      <vt:lpstr>樣本分布、事前作業、受訪者篩選問卷</vt:lpstr>
      <vt:lpstr>研究應用</vt:lpstr>
      <vt:lpstr>研究應用</vt:lpstr>
      <vt:lpstr>感謝您的聆聽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蔡思婷</dc:creator>
  <cp:lastModifiedBy>Microsoft Office 使用者</cp:lastModifiedBy>
  <cp:revision>726</cp:revision>
  <cp:lastPrinted>2017-04-14T10:07:57Z</cp:lastPrinted>
  <dcterms:created xsi:type="dcterms:W3CDTF">2017-01-10T05:02:18Z</dcterms:created>
  <dcterms:modified xsi:type="dcterms:W3CDTF">2017-05-23T12:48:08Z</dcterms:modified>
</cp:coreProperties>
</file>